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4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3"/>
    <p:sldId id="392" r:id="rId4"/>
    <p:sldId id="396" r:id="rId5"/>
    <p:sldId id="397" r:id="rId6"/>
    <p:sldId id="390" r:id="rId8"/>
    <p:sldId id="257" r:id="rId9"/>
    <p:sldId id="331" r:id="rId10"/>
    <p:sldId id="395" r:id="rId11"/>
    <p:sldId id="381" r:id="rId12"/>
    <p:sldId id="382" r:id="rId13"/>
    <p:sldId id="384" r:id="rId14"/>
    <p:sldId id="258" r:id="rId15"/>
    <p:sldId id="260" r:id="rId16"/>
    <p:sldId id="335" r:id="rId17"/>
    <p:sldId id="340" r:id="rId18"/>
    <p:sldId id="344" r:id="rId19"/>
    <p:sldId id="268" r:id="rId20"/>
    <p:sldId id="346" r:id="rId21"/>
    <p:sldId id="398" r:id="rId22"/>
    <p:sldId id="269" r:id="rId23"/>
    <p:sldId id="270" r:id="rId24"/>
    <p:sldId id="278" r:id="rId25"/>
    <p:sldId id="276" r:id="rId26"/>
    <p:sldId id="277" r:id="rId27"/>
    <p:sldId id="279" r:id="rId28"/>
    <p:sldId id="347" r:id="rId29"/>
    <p:sldId id="324" r:id="rId30"/>
    <p:sldId id="385" r:id="rId31"/>
    <p:sldId id="399" r:id="rId32"/>
    <p:sldId id="387" r:id="rId33"/>
    <p:sldId id="386" r:id="rId34"/>
    <p:sldId id="326" r:id="rId35"/>
    <p:sldId id="283" r:id="rId36"/>
    <p:sldId id="348" r:id="rId37"/>
    <p:sldId id="305" r:id="rId38"/>
    <p:sldId id="306" r:id="rId39"/>
    <p:sldId id="309" r:id="rId40"/>
    <p:sldId id="327" r:id="rId41"/>
    <p:sldId id="316" r:id="rId42"/>
    <p:sldId id="319" r:id="rId43"/>
    <p:sldId id="315" r:id="rId44"/>
    <p:sldId id="318" r:id="rId45"/>
    <p:sldId id="287" r:id="rId46"/>
    <p:sldId id="301" r:id="rId47"/>
    <p:sldId id="321" r:id="rId48"/>
    <p:sldId id="302" r:id="rId49"/>
    <p:sldId id="304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4660"/>
  </p:normalViewPr>
  <p:slideViewPr>
    <p:cSldViewPr snapToGrid="0">
      <p:cViewPr>
        <p:scale>
          <a:sx n="80" d="100"/>
          <a:sy n="80" d="100"/>
        </p:scale>
        <p:origin x="456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4" Type="http://schemas.openxmlformats.org/officeDocument/2006/relationships/commentAuthors" Target="commentAuthors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 wrap="square" lIns="0" tIns="0" rIns="0" bIns="0">
            <a:normAutofit/>
          </a:bodyPr>
          <a:lstStyle>
            <a:lvl1pPr algn="l" fontAlgn="base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.xml"/><Relationship Id="rId2" Type="http://schemas.openxmlformats.org/officeDocument/2006/relationships/hyperlink" Target="learntestautomations@gmail.com" TargetMode="Externa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5" Type="http://schemas.openxmlformats.org/officeDocument/2006/relationships/notesSlide" Target="../notesSlides/notesSlide2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25.xml"/><Relationship Id="rId22" Type="http://schemas.openxmlformats.org/officeDocument/2006/relationships/image" Target="../media/image1.png"/><Relationship Id="rId21" Type="http://schemas.openxmlformats.org/officeDocument/2006/relationships/image" Target="../media/image5.png"/><Relationship Id="rId20" Type="http://schemas.openxmlformats.org/officeDocument/2006/relationships/tags" Target="../tags/tag24.xml"/><Relationship Id="rId2" Type="http://schemas.openxmlformats.org/officeDocument/2006/relationships/tags" Target="../tags/tag8.xml"/><Relationship Id="rId19" Type="http://schemas.openxmlformats.org/officeDocument/2006/relationships/image" Target="../media/image4.webp"/><Relationship Id="rId18" Type="http://schemas.openxmlformats.org/officeDocument/2006/relationships/tags" Target="../tags/tag23.xml"/><Relationship Id="rId17" Type="http://schemas.openxmlformats.org/officeDocument/2006/relationships/image" Target="../media/image3.png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hyperlink" Target="https://testautomationqa.atlassian.net/jira/software/projects/SCRUM/boards/1" TargetMode="Externa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26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tags" Target="../tags/tag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hyperlink" Target="http://www.seleniumhq.org/" TargetMode="Externa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hrm.pragmatictestlabs.com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mavenrepository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mavenrepository.com/artifact/org.seleniumhq.selenium/selenium-java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95" y="741796"/>
            <a:ext cx="10388296" cy="2677648"/>
          </a:xfrm>
        </p:spPr>
        <p:txBody>
          <a:bodyPr/>
          <a:lstStyle/>
          <a:p>
            <a:pPr algn="ctr"/>
            <a:r>
              <a:rPr lang="en-US" altLang="en-GB" sz="3200" b="1" dirty="0">
                <a:solidFill>
                  <a:srgbClr val="00B050"/>
                </a:solidFill>
              </a:rPr>
              <a:t>Test </a:t>
            </a:r>
            <a:r>
              <a:rPr lang="en-GB" sz="3200" b="1" dirty="0">
                <a:solidFill>
                  <a:srgbClr val="00B050"/>
                </a:solidFill>
              </a:rPr>
              <a:t>Automation With Selenium</a:t>
            </a:r>
            <a:br>
              <a:rPr lang="en-GB" sz="3200" b="1" dirty="0">
                <a:solidFill>
                  <a:srgbClr val="00B050"/>
                </a:solidFill>
              </a:rPr>
            </a:br>
            <a:r>
              <a:rPr lang="en-US" altLang="en-GB" sz="3200" b="1" dirty="0">
                <a:solidFill>
                  <a:srgbClr val="00B050"/>
                </a:solidFill>
              </a:rPr>
              <a:t>Introduction</a:t>
            </a:r>
            <a:endParaRPr lang="en-US" altLang="en-GB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/>
        </p:nvCxnSpPr>
        <p:spPr>
          <a:xfrm>
            <a:off x="595313" y="1201738"/>
            <a:ext cx="3898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497388" y="1201738"/>
            <a:ext cx="0" cy="5335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" name="组合 10"/>
          <p:cNvGrpSpPr/>
          <p:nvPr/>
        </p:nvGrpSpPr>
        <p:grpSpPr>
          <a:xfrm>
            <a:off x="5653088" y="802958"/>
            <a:ext cx="5792787" cy="782637"/>
            <a:chOff x="5710395" y="1560387"/>
            <a:chExt cx="5724899" cy="781747"/>
          </a:xfrm>
        </p:grpSpPr>
        <p:sp>
          <p:nvSpPr>
            <p:cNvPr id="14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6" name="文本框 103"/>
            <p:cNvSpPr txBox="1"/>
            <p:nvPr/>
          </p:nvSpPr>
          <p:spPr>
            <a:xfrm>
              <a:off x="6784147" y="1788096"/>
              <a:ext cx="4247942" cy="367881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r>
                <a:rPr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QA Process + Selenium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27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01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3" name="等腰三角形 2"/>
          <p:cNvSpPr/>
          <p:nvPr/>
        </p:nvSpPr>
        <p:spPr>
          <a:xfrm rot="5400000">
            <a:off x="4959350" y="1093470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11"/>
          <p:cNvGrpSpPr/>
          <p:nvPr/>
        </p:nvGrpSpPr>
        <p:grpSpPr>
          <a:xfrm>
            <a:off x="5653088" y="1820545"/>
            <a:ext cx="5792787" cy="782638"/>
            <a:chOff x="5710395" y="2535143"/>
            <a:chExt cx="5724899" cy="781747"/>
          </a:xfrm>
        </p:grpSpPr>
        <p:sp>
          <p:nvSpPr>
            <p:cNvPr id="113" name="矩形 112"/>
            <p:cNvSpPr/>
            <p:nvPr/>
          </p:nvSpPr>
          <p:spPr>
            <a:xfrm>
              <a:off x="5710395" y="2535143"/>
              <a:ext cx="5724899" cy="781747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158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32" name="文本框 111"/>
            <p:cNvSpPr txBox="1"/>
            <p:nvPr/>
          </p:nvSpPr>
          <p:spPr>
            <a:xfrm>
              <a:off x="6887118" y="2716417"/>
              <a:ext cx="4434903" cy="36788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endPara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33" name="文本框 113"/>
            <p:cNvSpPr txBox="1"/>
            <p:nvPr/>
          </p:nvSpPr>
          <p:spPr>
            <a:xfrm>
              <a:off x="5765718" y="2727471"/>
              <a:ext cx="1018898" cy="398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15" name="直接连接符 114"/>
            <p:cNvCxnSpPr/>
            <p:nvPr/>
          </p:nvCxnSpPr>
          <p:spPr>
            <a:xfrm>
              <a:off x="6887067" y="2616014"/>
              <a:ext cx="0" cy="6200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等腰三角形 90"/>
          <p:cNvSpPr/>
          <p:nvPr/>
        </p:nvSpPr>
        <p:spPr>
          <a:xfrm rot="5400000">
            <a:off x="4959350" y="2111058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组合 12"/>
          <p:cNvGrpSpPr/>
          <p:nvPr/>
        </p:nvGrpSpPr>
        <p:grpSpPr>
          <a:xfrm>
            <a:off x="5653088" y="2761933"/>
            <a:ext cx="5867400" cy="782637"/>
            <a:chOff x="5710395" y="3509900"/>
            <a:chExt cx="5798638" cy="781747"/>
          </a:xfrm>
        </p:grpSpPr>
        <p:sp>
          <p:nvSpPr>
            <p:cNvPr id="118" name="矩形 117"/>
            <p:cNvSpPr/>
            <p:nvPr/>
          </p:nvSpPr>
          <p:spPr>
            <a:xfrm>
              <a:off x="5710395" y="3509900"/>
              <a:ext cx="5724899" cy="781747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158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38" name="文本框 116"/>
            <p:cNvSpPr txBox="1"/>
            <p:nvPr/>
          </p:nvSpPr>
          <p:spPr>
            <a:xfrm>
              <a:off x="7074130" y="3639163"/>
              <a:ext cx="4434903" cy="521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39" name="文本框 118"/>
            <p:cNvSpPr txBox="1"/>
            <p:nvPr/>
          </p:nvSpPr>
          <p:spPr>
            <a:xfrm>
              <a:off x="5755677" y="3701594"/>
              <a:ext cx="1113310" cy="398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03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6887067" y="3590770"/>
              <a:ext cx="0" cy="6200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等腰三角形 92"/>
          <p:cNvSpPr/>
          <p:nvPr/>
        </p:nvSpPr>
        <p:spPr>
          <a:xfrm rot="5400000">
            <a:off x="4959350" y="3052445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" name="组合 14"/>
          <p:cNvGrpSpPr/>
          <p:nvPr/>
        </p:nvGrpSpPr>
        <p:grpSpPr>
          <a:xfrm>
            <a:off x="5610543" y="3763010"/>
            <a:ext cx="5867400" cy="782638"/>
            <a:chOff x="5710395" y="4484657"/>
            <a:chExt cx="5798638" cy="781747"/>
          </a:xfrm>
        </p:grpSpPr>
        <p:sp>
          <p:nvSpPr>
            <p:cNvPr id="123" name="矩形 122"/>
            <p:cNvSpPr/>
            <p:nvPr/>
          </p:nvSpPr>
          <p:spPr>
            <a:xfrm>
              <a:off x="5710395" y="4484657"/>
              <a:ext cx="5724899" cy="781747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158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44" name="文本框 121"/>
            <p:cNvSpPr txBox="1"/>
            <p:nvPr/>
          </p:nvSpPr>
          <p:spPr>
            <a:xfrm>
              <a:off x="7074130" y="4613920"/>
              <a:ext cx="4434903" cy="521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45" name="文本框 123"/>
            <p:cNvSpPr txBox="1"/>
            <p:nvPr/>
          </p:nvSpPr>
          <p:spPr>
            <a:xfrm>
              <a:off x="5784545" y="4676351"/>
              <a:ext cx="1018898" cy="398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04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25" name="直接连接符 124"/>
            <p:cNvCxnSpPr/>
            <p:nvPr/>
          </p:nvCxnSpPr>
          <p:spPr>
            <a:xfrm>
              <a:off x="6887067" y="4565528"/>
              <a:ext cx="0" cy="6200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等腰三角形 98"/>
          <p:cNvSpPr/>
          <p:nvPr/>
        </p:nvSpPr>
        <p:spPr>
          <a:xfrm rot="5400000">
            <a:off x="4959350" y="4070033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288" y="493713"/>
            <a:ext cx="32004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Course Content</a:t>
            </a:r>
            <a:endParaRPr lang="en-US" altLang="zh-CN" sz="2800" b="1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11" name="Picture 10"/>
          <p:cNvPicPr/>
          <p:nvPr/>
        </p:nvPicPr>
        <p:blipFill>
          <a:blip/>
          <a:stretch>
            <a:fillRect/>
          </a:stretch>
        </p:blipFill>
        <p:spPr>
          <a:xfrm>
            <a:off x="5905500" y="2499995"/>
            <a:ext cx="381000" cy="381000"/>
          </a:xfrm>
          <a:prstGeom prst="rect">
            <a:avLst/>
          </a:prstGeom>
        </p:spPr>
      </p:pic>
      <p:pic>
        <p:nvPicPr>
          <p:cNvPr id="13" name="Content Placeholder 12" descr="Selenium_Logo"/>
          <p:cNvPicPr>
            <a:picLocks noChangeAspect="1"/>
          </p:cNvPicPr>
          <p:nvPr>
            <p:ph sz="half" idx="1"/>
          </p:nvPr>
        </p:nvPicPr>
        <p:blipFill>
          <a:blip r:embed="rId1"/>
          <a:srcRect t="5620" b="5620"/>
          <a:stretch>
            <a:fillRect/>
          </a:stretch>
        </p:blipFill>
        <p:spPr>
          <a:xfrm>
            <a:off x="1251585" y="2880995"/>
            <a:ext cx="2270125" cy="2106295"/>
          </a:xfrm>
        </p:spPr>
      </p:pic>
      <p:grpSp>
        <p:nvGrpSpPr>
          <p:cNvPr id="18" name="组合 10"/>
          <p:cNvGrpSpPr/>
          <p:nvPr/>
        </p:nvGrpSpPr>
        <p:grpSpPr>
          <a:xfrm>
            <a:off x="5641658" y="1756093"/>
            <a:ext cx="5792787" cy="782637"/>
            <a:chOff x="5710395" y="1560387"/>
            <a:chExt cx="5724899" cy="781747"/>
          </a:xfrm>
        </p:grpSpPr>
        <p:sp>
          <p:nvSpPr>
            <p:cNvPr id="19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文本框 103"/>
            <p:cNvSpPr txBox="1"/>
            <p:nvPr/>
          </p:nvSpPr>
          <p:spPr>
            <a:xfrm>
              <a:off x="7074079" y="1689780"/>
              <a:ext cx="4258610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1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22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grpSp>
        <p:nvGrpSpPr>
          <p:cNvPr id="23" name="组合 10"/>
          <p:cNvGrpSpPr/>
          <p:nvPr/>
        </p:nvGrpSpPr>
        <p:grpSpPr>
          <a:xfrm>
            <a:off x="5653088" y="2758123"/>
            <a:ext cx="5792787" cy="782637"/>
            <a:chOff x="5710395" y="1560387"/>
            <a:chExt cx="5724899" cy="781747"/>
          </a:xfrm>
        </p:grpSpPr>
        <p:sp>
          <p:nvSpPr>
            <p:cNvPr id="24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文本框 103"/>
            <p:cNvSpPr txBox="1"/>
            <p:nvPr/>
          </p:nvSpPr>
          <p:spPr>
            <a:xfrm>
              <a:off x="7074079" y="1689780"/>
              <a:ext cx="4183931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6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03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27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grpSp>
        <p:nvGrpSpPr>
          <p:cNvPr id="28" name="组合 10"/>
          <p:cNvGrpSpPr/>
          <p:nvPr/>
        </p:nvGrpSpPr>
        <p:grpSpPr>
          <a:xfrm>
            <a:off x="5653088" y="3768408"/>
            <a:ext cx="5792787" cy="782637"/>
            <a:chOff x="5710395" y="1560387"/>
            <a:chExt cx="5724899" cy="781747"/>
          </a:xfrm>
        </p:grpSpPr>
        <p:sp>
          <p:nvSpPr>
            <p:cNvPr id="29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文本框 103"/>
            <p:cNvSpPr txBox="1"/>
            <p:nvPr/>
          </p:nvSpPr>
          <p:spPr>
            <a:xfrm>
              <a:off x="7074079" y="1689780"/>
              <a:ext cx="4183931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1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04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32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33" name="文本框 103"/>
          <p:cNvSpPr txBox="1"/>
          <p:nvPr/>
        </p:nvSpPr>
        <p:spPr>
          <a:xfrm>
            <a:off x="6758623" y="1934531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Selenium + TestNG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文本框 103"/>
          <p:cNvSpPr txBox="1"/>
          <p:nvPr/>
        </p:nvSpPr>
        <p:spPr>
          <a:xfrm>
            <a:off x="6758623" y="2952436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Elements Handeling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5" name="文本框 103"/>
          <p:cNvSpPr txBox="1"/>
          <p:nvPr/>
        </p:nvSpPr>
        <p:spPr>
          <a:xfrm>
            <a:off x="6747193" y="3959546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Page Object Model With Selenium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等腰三角形 98"/>
          <p:cNvSpPr/>
          <p:nvPr/>
        </p:nvSpPr>
        <p:spPr>
          <a:xfrm rot="5400000">
            <a:off x="4972050" y="5025708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组合 10"/>
          <p:cNvGrpSpPr/>
          <p:nvPr/>
        </p:nvGrpSpPr>
        <p:grpSpPr>
          <a:xfrm>
            <a:off x="5646738" y="4724083"/>
            <a:ext cx="5792787" cy="782637"/>
            <a:chOff x="5710395" y="1560387"/>
            <a:chExt cx="5724899" cy="781747"/>
          </a:xfrm>
        </p:grpSpPr>
        <p:sp>
          <p:nvSpPr>
            <p:cNvPr id="12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文本框 103"/>
            <p:cNvSpPr txBox="1"/>
            <p:nvPr/>
          </p:nvSpPr>
          <p:spPr>
            <a:xfrm>
              <a:off x="7074079" y="1689780"/>
              <a:ext cx="4183931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7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05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36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37" name="文本框 103"/>
          <p:cNvSpPr txBox="1"/>
          <p:nvPr/>
        </p:nvSpPr>
        <p:spPr>
          <a:xfrm>
            <a:off x="6721793" y="4874581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CI/CD Intergration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" name="等腰三角形 98"/>
          <p:cNvSpPr/>
          <p:nvPr/>
        </p:nvSpPr>
        <p:spPr>
          <a:xfrm rot="5400000">
            <a:off x="4965700" y="6009958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9" name="组合 10"/>
          <p:cNvGrpSpPr/>
          <p:nvPr/>
        </p:nvGrpSpPr>
        <p:grpSpPr>
          <a:xfrm>
            <a:off x="5640388" y="5708333"/>
            <a:ext cx="5792787" cy="782637"/>
            <a:chOff x="5710395" y="1560387"/>
            <a:chExt cx="5724899" cy="781747"/>
          </a:xfrm>
        </p:grpSpPr>
        <p:sp>
          <p:nvSpPr>
            <p:cNvPr id="40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文本框 103"/>
            <p:cNvSpPr txBox="1"/>
            <p:nvPr/>
          </p:nvSpPr>
          <p:spPr>
            <a:xfrm>
              <a:off x="7074079" y="1689780"/>
              <a:ext cx="4183931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2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06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43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45" name="文本框 103"/>
          <p:cNvSpPr txBox="1"/>
          <p:nvPr/>
        </p:nvSpPr>
        <p:spPr>
          <a:xfrm>
            <a:off x="6715443" y="5858831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AI + Test Automation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4" name="Content Placeholder 43"/>
          <p:cNvPicPr/>
          <p:nvPr>
            <p:ph sz="half" idx="2"/>
          </p:nvPr>
        </p:nvPicPr>
        <p:blipFill>
          <a:blip r:embed="rId2"/>
          <a:srcRect t="3627" b="3627"/>
          <a:stretch>
            <a:fillRect/>
          </a:stretch>
        </p:blipFill>
        <p:spPr>
          <a:xfrm>
            <a:off x="10135235" y="5085080"/>
            <a:ext cx="1911350" cy="1772920"/>
          </a:xfr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1" grpId="0" bldLvl="0" animBg="1"/>
      <p:bldP spid="93" grpId="0" bldLvl="0" animBg="1"/>
      <p:bldP spid="99" grpId="0" bldLvl="0" animBg="1"/>
      <p:bldP spid="5" grpId="0"/>
      <p:bldP spid="7" grpId="0" bldLvl="0" animBg="1"/>
      <p:bldP spid="3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/>
        </p:nvCxnSpPr>
        <p:spPr>
          <a:xfrm>
            <a:off x="595313" y="1201738"/>
            <a:ext cx="3898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497388" y="1201738"/>
            <a:ext cx="0" cy="5335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" name="组合 10"/>
          <p:cNvGrpSpPr/>
          <p:nvPr/>
        </p:nvGrpSpPr>
        <p:grpSpPr>
          <a:xfrm>
            <a:off x="5653088" y="2927033"/>
            <a:ext cx="5792787" cy="782637"/>
            <a:chOff x="5710395" y="1560387"/>
            <a:chExt cx="5724899" cy="781747"/>
          </a:xfrm>
        </p:grpSpPr>
        <p:sp>
          <p:nvSpPr>
            <p:cNvPr id="14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6" name="文本框 103"/>
            <p:cNvSpPr txBox="1"/>
            <p:nvPr/>
          </p:nvSpPr>
          <p:spPr>
            <a:xfrm>
              <a:off x="6784147" y="1788096"/>
              <a:ext cx="4247942" cy="367881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r>
                <a:rPr lang="en-US" altLang="zh-CN" b="1" dirty="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Clear Explanation</a:t>
              </a:r>
              <a:endPara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27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01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3" name="等腰三角形 2"/>
          <p:cNvSpPr/>
          <p:nvPr/>
        </p:nvSpPr>
        <p:spPr>
          <a:xfrm rot="5400000">
            <a:off x="4959350" y="3217545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11"/>
          <p:cNvGrpSpPr/>
          <p:nvPr/>
        </p:nvGrpSpPr>
        <p:grpSpPr>
          <a:xfrm>
            <a:off x="5653088" y="3944620"/>
            <a:ext cx="5792787" cy="782638"/>
            <a:chOff x="5710395" y="2535143"/>
            <a:chExt cx="5724899" cy="781747"/>
          </a:xfrm>
        </p:grpSpPr>
        <p:sp>
          <p:nvSpPr>
            <p:cNvPr id="113" name="矩形 112"/>
            <p:cNvSpPr/>
            <p:nvPr/>
          </p:nvSpPr>
          <p:spPr>
            <a:xfrm>
              <a:off x="5710395" y="2535143"/>
              <a:ext cx="5724899" cy="781747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 w="158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32" name="文本框 111"/>
            <p:cNvSpPr txBox="1"/>
            <p:nvPr/>
          </p:nvSpPr>
          <p:spPr>
            <a:xfrm>
              <a:off x="6887118" y="2716417"/>
              <a:ext cx="4434903" cy="36788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endPara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33" name="文本框 113"/>
            <p:cNvSpPr txBox="1"/>
            <p:nvPr/>
          </p:nvSpPr>
          <p:spPr>
            <a:xfrm>
              <a:off x="5765718" y="2727471"/>
              <a:ext cx="1018898" cy="398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115" name="直接连接符 114"/>
            <p:cNvCxnSpPr/>
            <p:nvPr/>
          </p:nvCxnSpPr>
          <p:spPr>
            <a:xfrm>
              <a:off x="6887067" y="2616014"/>
              <a:ext cx="0" cy="62000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等腰三角形 90"/>
          <p:cNvSpPr/>
          <p:nvPr/>
        </p:nvSpPr>
        <p:spPr>
          <a:xfrm rot="5400000">
            <a:off x="4959350" y="4235133"/>
            <a:ext cx="233363" cy="2016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288" y="493713"/>
            <a:ext cx="32004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Guidelines</a:t>
            </a:r>
            <a:endParaRPr lang="en-US" altLang="zh-CN" sz="2800" b="1" dirty="0">
              <a:solidFill>
                <a:schemeClr val="tx1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11" name="Picture 10"/>
          <p:cNvPicPr/>
          <p:nvPr/>
        </p:nvPicPr>
        <p:blipFill>
          <a:blip/>
          <a:stretch>
            <a:fillRect/>
          </a:stretch>
        </p:blipFill>
        <p:spPr>
          <a:xfrm>
            <a:off x="5905500" y="4624070"/>
            <a:ext cx="381000" cy="381000"/>
          </a:xfrm>
          <a:prstGeom prst="rect">
            <a:avLst/>
          </a:prstGeom>
        </p:spPr>
      </p:pic>
      <p:pic>
        <p:nvPicPr>
          <p:cNvPr id="13" name="Content Placeholder 12" descr="Selenium_Logo"/>
          <p:cNvPicPr>
            <a:picLocks noChangeAspect="1"/>
          </p:cNvPicPr>
          <p:nvPr>
            <p:ph sz="half" idx="1"/>
          </p:nvPr>
        </p:nvPicPr>
        <p:blipFill>
          <a:blip r:embed="rId1"/>
          <a:srcRect t="5620" b="5620"/>
          <a:stretch>
            <a:fillRect/>
          </a:stretch>
        </p:blipFill>
        <p:spPr>
          <a:xfrm>
            <a:off x="1251585" y="2880995"/>
            <a:ext cx="2270125" cy="2106295"/>
          </a:xfrm>
        </p:spPr>
      </p:pic>
      <p:grpSp>
        <p:nvGrpSpPr>
          <p:cNvPr id="18" name="组合 10"/>
          <p:cNvGrpSpPr/>
          <p:nvPr/>
        </p:nvGrpSpPr>
        <p:grpSpPr>
          <a:xfrm>
            <a:off x="5641658" y="3880168"/>
            <a:ext cx="5792787" cy="782637"/>
            <a:chOff x="5710395" y="1560387"/>
            <a:chExt cx="5724899" cy="781747"/>
          </a:xfrm>
        </p:grpSpPr>
        <p:sp>
          <p:nvSpPr>
            <p:cNvPr id="19" name="矩形 13"/>
            <p:cNvSpPr/>
            <p:nvPr/>
          </p:nvSpPr>
          <p:spPr>
            <a:xfrm>
              <a:off x="5710395" y="1560387"/>
              <a:ext cx="5724899" cy="78174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文本框 103"/>
            <p:cNvSpPr txBox="1"/>
            <p:nvPr/>
          </p:nvSpPr>
          <p:spPr>
            <a:xfrm>
              <a:off x="7074079" y="1689780"/>
              <a:ext cx="4258610" cy="521376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p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1" name="文本框 109"/>
            <p:cNvSpPr txBox="1"/>
            <p:nvPr/>
          </p:nvSpPr>
          <p:spPr>
            <a:xfrm>
              <a:off x="5784545" y="1751447"/>
              <a:ext cx="1018898" cy="398327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anchor="t">
              <a:spAutoFit/>
            </a:bodyPr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SimSun" panose="02010600030101010101" pitchFamily="2" charset="-122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cxnSp>
          <p:nvCxnSpPr>
            <p:cNvPr id="22" name="直接连接符 15"/>
            <p:cNvCxnSpPr/>
            <p:nvPr/>
          </p:nvCxnSpPr>
          <p:spPr>
            <a:xfrm>
              <a:off x="6887067" y="1641257"/>
              <a:ext cx="0" cy="620007"/>
            </a:xfrm>
            <a:prstGeom prst="line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</p:cxnSp>
      </p:grpSp>
      <p:sp>
        <p:nvSpPr>
          <p:cNvPr id="33" name="文本框 103"/>
          <p:cNvSpPr txBox="1"/>
          <p:nvPr/>
        </p:nvSpPr>
        <p:spPr>
          <a:xfrm>
            <a:off x="6758623" y="4058606"/>
            <a:ext cx="4298315" cy="3683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On Call / Message Support</a:t>
            </a: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1" grpId="0" bldLvl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28894" y="598805"/>
            <a:ext cx="8596668" cy="1320800"/>
          </a:xfrm>
        </p:spPr>
        <p:txBody>
          <a:bodyPr wrap="square">
            <a:normAutofit/>
          </a:bodyPr>
          <a:lstStyle/>
          <a:p>
            <a:pPr algn="ctr"/>
            <a:r>
              <a:rPr lang="en-US" altLang="en-GB" sz="3200" b="1" spc="0" dirty="0">
                <a:solidFill>
                  <a:srgbClr val="00B050"/>
                </a:solidFill>
              </a:rPr>
              <a:t>Support Channels</a:t>
            </a:r>
            <a:endParaRPr lang="en-US" altLang="en-GB" sz="3200" b="1" spc="0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/>
          <p:nvPr>
            <p:ph sz="half" idx="2"/>
          </p:nvPr>
        </p:nvSpPr>
        <p:spPr>
          <a:xfrm>
            <a:off x="1193165" y="2026285"/>
            <a:ext cx="8735695" cy="3880485"/>
          </a:xfrm>
        </p:spPr>
        <p:txBody>
          <a:bodyPr/>
          <a:p>
            <a:r>
              <a:rPr lang="en-US" altLang="en-US" sz="2000"/>
              <a:t>Whatsapp </a:t>
            </a:r>
            <a:r>
              <a:rPr lang="en-US" sz="2000"/>
              <a:t>Number - </a:t>
            </a:r>
            <a:r>
              <a:rPr lang="en-US" altLang="en-US" sz="2000">
                <a:solidFill>
                  <a:schemeClr val="accent1"/>
                </a:solidFill>
              </a:rPr>
              <a:t>+94 70 349 8259</a:t>
            </a:r>
            <a:endParaRPr lang="en-US" altLang="en-US" sz="2000">
              <a:solidFill>
                <a:schemeClr val="accent1"/>
              </a:solidFill>
            </a:endParaRPr>
          </a:p>
          <a:p>
            <a:r>
              <a:rPr lang="en-US" sz="2000"/>
              <a:t>Email -</a:t>
            </a:r>
            <a:r>
              <a:rPr lang="en-US" sz="2000">
                <a:hlinkClick r:id="rId2" action="ppaction://hlinkfile"/>
              </a:rPr>
              <a:t> </a:t>
            </a:r>
            <a:r>
              <a:rPr lang="en-US" altLang="en-US" sz="2000">
                <a:hlinkClick r:id="rId2" action="ppaction://hlinkfile"/>
              </a:rPr>
              <a:t>learntestautomations@gmail.com</a:t>
            </a:r>
            <a:br>
              <a:rPr lang="en-US" sz="2000">
                <a:hlinkClick r:id="rId2" action="ppaction://hlinkfile"/>
              </a:rPr>
            </a:br>
            <a:endParaRPr lang="en-US" sz="2000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28894" y="598805"/>
            <a:ext cx="8596668" cy="1320800"/>
          </a:xfrm>
        </p:spPr>
        <p:txBody>
          <a:bodyPr wrap="square">
            <a:normAutofit/>
          </a:bodyPr>
          <a:lstStyle/>
          <a:p>
            <a:pPr algn="ctr"/>
            <a:r>
              <a:rPr lang="en-GB" sz="3200" b="1" spc="0" dirty="0">
                <a:solidFill>
                  <a:srgbClr val="00B050"/>
                </a:solidFill>
              </a:rPr>
              <a:t>Our Trannings</a:t>
            </a:r>
            <a:endParaRPr lang="en-US" spc="0" dirty="0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26" name="圆角矩形 25"/>
          <p:cNvSpPr/>
          <p:nvPr>
            <p:custDataLst>
              <p:tags r:id="rId2"/>
            </p:custDataLst>
          </p:nvPr>
        </p:nvSpPr>
        <p:spPr>
          <a:xfrm>
            <a:off x="741680" y="190817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40435" y="3104515"/>
            <a:ext cx="2186940" cy="248856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Test Automation 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With 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Selenium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(Batch 31)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</p:txBody>
      </p:sp>
      <p:sp>
        <p:nvSpPr>
          <p:cNvPr id="31" name="椭圆 30"/>
          <p:cNvSpPr/>
          <p:nvPr>
            <p:custDataLst>
              <p:tags r:id="rId4"/>
            </p:custDataLst>
          </p:nvPr>
        </p:nvSpPr>
        <p:spPr>
          <a:xfrm>
            <a:off x="1729105" y="226758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5"/>
            </p:custDataLst>
          </p:nvPr>
        </p:nvCxnSpPr>
        <p:spPr>
          <a:xfrm>
            <a:off x="1843405" y="565077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>
            <p:custDataLst>
              <p:tags r:id="rId6"/>
            </p:custDataLst>
          </p:nvPr>
        </p:nvSpPr>
        <p:spPr>
          <a:xfrm>
            <a:off x="3462655" y="190817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661410" y="3104515"/>
            <a:ext cx="2186940" cy="248856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Test Automation </a:t>
            </a:r>
            <a:endParaRPr lang="en-US" sz="2000">
              <a:solidFill>
                <a:srgbClr val="262626"/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with </a:t>
            </a:r>
            <a:endParaRPr lang="en-US" sz="2000">
              <a:solidFill>
                <a:srgbClr val="262626"/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Playwright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262626"/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262626"/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(Batch 01)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4450080" y="226758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9"/>
            </p:custDataLst>
          </p:nvPr>
        </p:nvCxnSpPr>
        <p:spPr>
          <a:xfrm>
            <a:off x="4564380" y="565077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>
            <p:custDataLst>
              <p:tags r:id="rId10"/>
            </p:custDataLst>
          </p:nvPr>
        </p:nvSpPr>
        <p:spPr>
          <a:xfrm>
            <a:off x="6183630" y="190817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8865870" y="3433445"/>
            <a:ext cx="2186940" cy="248856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62626"/>
                </a:solidFill>
              </a:rPr>
              <a:t>Presentations are communication tools that can be used as demonstrations, lectures, speeches, reports, and more. It serves a variety of purposes, making presentations powerful tools for convincing and teaching.</a:t>
            </a:r>
            <a:endParaRPr lang="en-US" sz="1200">
              <a:solidFill>
                <a:srgbClr val="262626"/>
              </a:solidFill>
            </a:endParaRPr>
          </a:p>
        </p:txBody>
      </p:sp>
      <p:sp>
        <p:nvSpPr>
          <p:cNvPr id="18" name="椭圆 17"/>
          <p:cNvSpPr/>
          <p:nvPr>
            <p:custDataLst>
              <p:tags r:id="rId12"/>
            </p:custDataLst>
          </p:nvPr>
        </p:nvSpPr>
        <p:spPr>
          <a:xfrm>
            <a:off x="7171055" y="226758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3"/>
            </p:custDataLst>
          </p:nvPr>
        </p:nvCxnSpPr>
        <p:spPr>
          <a:xfrm>
            <a:off x="7285355" y="565077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>
            <p:custDataLst>
              <p:tags r:id="rId14"/>
            </p:custDataLst>
          </p:nvPr>
        </p:nvSpPr>
        <p:spPr>
          <a:xfrm>
            <a:off x="8904605" y="190817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>
            <p:custDataLst>
              <p:tags r:id="rId15"/>
            </p:custDataLst>
          </p:nvPr>
        </p:nvSpPr>
        <p:spPr>
          <a:xfrm>
            <a:off x="9892030" y="226758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>
            <p:custDataLst>
              <p:tags r:id="rId16"/>
            </p:custDataLst>
          </p:nvPr>
        </p:nvCxnSpPr>
        <p:spPr>
          <a:xfrm>
            <a:off x="10006330" y="565077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Picture 11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17"/>
          <a:stretch>
            <a:fillRect/>
          </a:stretch>
        </p:blipFill>
        <p:spPr>
          <a:xfrm>
            <a:off x="4542790" y="2367915"/>
            <a:ext cx="431165" cy="431165"/>
          </a:xfrm>
          <a:prstGeom prst="rect">
            <a:avLst/>
          </a:prstGeom>
        </p:spPr>
      </p:pic>
      <p:sp>
        <p:nvSpPr>
          <p:cNvPr id="21" name="矩形 7"/>
          <p:cNvSpPr/>
          <p:nvPr>
            <p:custDataLst>
              <p:tags r:id="rId18"/>
            </p:custDataLst>
          </p:nvPr>
        </p:nvSpPr>
        <p:spPr>
          <a:xfrm>
            <a:off x="6343650" y="3104515"/>
            <a:ext cx="2186940" cy="248856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Java 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For 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Automation</a:t>
            </a:r>
            <a:endParaRPr lang="en-US" sz="2000">
              <a:solidFill>
                <a:srgbClr val="262626"/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Tester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(Batch 02)</a:t>
            </a:r>
            <a:endParaRPr lang="en-US" sz="2000" b="1">
              <a:solidFill>
                <a:srgbClr val="262626"/>
              </a:solidFill>
            </a:endParaRPr>
          </a:p>
        </p:txBody>
      </p:sp>
      <p:pic>
        <p:nvPicPr>
          <p:cNvPr id="25" name="Picture 24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27" name="Picture 26"/>
          <p:cNvPicPr/>
          <p:nvPr/>
        </p:nvPicPr>
        <p:blipFill>
          <a:blip r:embed="rId19"/>
          <a:stretch>
            <a:fillRect/>
          </a:stretch>
        </p:blipFill>
        <p:spPr>
          <a:xfrm>
            <a:off x="7220585" y="2320290"/>
            <a:ext cx="510540" cy="510540"/>
          </a:xfrm>
          <a:prstGeom prst="rect">
            <a:avLst/>
          </a:prstGeom>
        </p:spPr>
      </p:pic>
      <p:sp>
        <p:nvSpPr>
          <p:cNvPr id="29" name="矩形 7"/>
          <p:cNvSpPr/>
          <p:nvPr>
            <p:custDataLst>
              <p:tags r:id="rId20"/>
            </p:custDataLst>
          </p:nvPr>
        </p:nvSpPr>
        <p:spPr>
          <a:xfrm>
            <a:off x="9103360" y="3162300"/>
            <a:ext cx="2186940" cy="248856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API Automation</a:t>
            </a:r>
            <a:b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</a:b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With </a:t>
            </a:r>
            <a:b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</a:b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SoapUI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en-US" sz="2000" b="1">
                <a:solidFill>
                  <a:srgbClr val="262626"/>
                </a:solidFill>
                <a:latin typeface="+mj-ea"/>
                <a:cs typeface="+mj-ea"/>
              </a:rPr>
              <a:t>(Batch 01)</a:t>
            </a:r>
            <a:endParaRPr lang="en-US" sz="2000" b="1">
              <a:solidFill>
                <a:srgbClr val="262626"/>
              </a:solidFill>
              <a:latin typeface="+mj-ea"/>
              <a:cs typeface="+mj-ea"/>
            </a:endParaRPr>
          </a:p>
        </p:txBody>
      </p:sp>
      <p:pic>
        <p:nvPicPr>
          <p:cNvPr id="45" name="Content Placeholder 44"/>
          <p:cNvPicPr>
            <a:picLocks noChangeAspect="1"/>
          </p:cNvPicPr>
          <p:nvPr>
            <p:ph sz="half" idx="1"/>
          </p:nvPr>
        </p:nvPicPr>
        <p:blipFill>
          <a:blip r:embed="rId21"/>
          <a:stretch>
            <a:fillRect/>
          </a:stretch>
        </p:blipFill>
        <p:spPr>
          <a:xfrm>
            <a:off x="9967595" y="2315845"/>
            <a:ext cx="466725" cy="493395"/>
          </a:xfrm>
          <a:prstGeom prst="rect">
            <a:avLst/>
          </a:prstGeom>
        </p:spPr>
      </p:pic>
      <p:pic>
        <p:nvPicPr>
          <p:cNvPr id="48" name="Content Placeholder 47" descr="Selenium_Logo"/>
          <p:cNvPicPr>
            <a:picLocks noChangeAspect="1"/>
          </p:cNvPicPr>
          <p:nvPr>
            <p:ph sz="half" idx="2"/>
          </p:nvPr>
        </p:nvPicPr>
        <p:blipFill>
          <a:blip r:embed="rId22"/>
          <a:stretch>
            <a:fillRect/>
          </a:stretch>
        </p:blipFill>
        <p:spPr>
          <a:xfrm>
            <a:off x="1857375" y="2368550"/>
            <a:ext cx="382270" cy="40005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B050"/>
                </a:solidFill>
              </a:rPr>
              <a:t>Why Need Software Quality Assurance?</a:t>
            </a:r>
            <a:endParaRPr lang="en-GB" dirty="0">
              <a:solidFill>
                <a:srgbClr val="00B050"/>
              </a:solidFill>
            </a:endParaRPr>
          </a:p>
        </p:txBody>
      </p:sp>
      <p:pic>
        <p:nvPicPr>
          <p:cNvPr id="100" name="Picture 99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Picture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17290" y="1706245"/>
            <a:ext cx="352425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Roles In a IT Company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Project Manager</a:t>
            </a:r>
            <a:endParaRPr lang="en-US" sz="2000" dirty="0" smtClean="0"/>
          </a:p>
          <a:p>
            <a:r>
              <a:rPr lang="en-US" sz="2000" dirty="0" smtClean="0"/>
              <a:t>Business Analyst </a:t>
            </a:r>
            <a:endParaRPr lang="en-US" sz="2000" dirty="0" smtClean="0"/>
          </a:p>
          <a:p>
            <a:r>
              <a:rPr lang="en-US" sz="2000" dirty="0" smtClean="0"/>
              <a:t>Software Engineers</a:t>
            </a:r>
            <a:endParaRPr lang="en-US" sz="2000" dirty="0" smtClean="0"/>
          </a:p>
          <a:p>
            <a:r>
              <a:rPr lang="en-US" sz="2000" dirty="0" smtClean="0"/>
              <a:t>UI Engineers </a:t>
            </a:r>
            <a:endParaRPr lang="en-US" sz="2000" dirty="0" smtClean="0"/>
          </a:p>
          <a:p>
            <a:r>
              <a:rPr lang="en-US" sz="2000" dirty="0" smtClean="0"/>
              <a:t>Database Engineers </a:t>
            </a:r>
            <a:endParaRPr lang="en-US" sz="2000" dirty="0" smtClean="0"/>
          </a:p>
          <a:p>
            <a:r>
              <a:rPr lang="en-US" sz="2000" dirty="0" smtClean="0"/>
              <a:t>QA Engineers </a:t>
            </a:r>
            <a:endParaRPr lang="en-US" sz="2000" dirty="0" smtClean="0"/>
          </a:p>
          <a:p>
            <a:r>
              <a:rPr lang="en-US" sz="2000" dirty="0" smtClean="0"/>
              <a:t>Automation Engineers </a:t>
            </a: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Process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259" y="2215083"/>
            <a:ext cx="5237408" cy="3888776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4331640" y="609600"/>
            <a:ext cx="6048776" cy="2363696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36801" y="1465753"/>
            <a:ext cx="510414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I want a Web Application to save my employees Name, Address, Numbers and delete </a:t>
            </a:r>
            <a:r>
              <a:rPr lang="en-US" sz="1600" b="1" dirty="0" smtClean="0">
                <a:sym typeface="+mn-ea"/>
              </a:rPr>
              <a:t>employees </a:t>
            </a:r>
            <a:r>
              <a:rPr lang="en-US" sz="1600" b="1" dirty="0" smtClean="0"/>
              <a:t>details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4285" y="5826860"/>
            <a:ext cx="2047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BA</a:t>
            </a:r>
            <a:endParaRPr lang="en-GB" b="1" dirty="0"/>
          </a:p>
          <a:p>
            <a:pPr algn="ctr"/>
            <a:r>
              <a:rPr lang="en-GB" b="1" dirty="0"/>
              <a:t>+</a:t>
            </a:r>
            <a:endParaRPr lang="en-GB" b="1" dirty="0"/>
          </a:p>
          <a:p>
            <a:pPr algn="ctr"/>
            <a:r>
              <a:rPr lang="en-GB" b="1" dirty="0"/>
              <a:t>Project Manager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634124" y="5919193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Client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Content Placeholder 2"/>
          <p:cNvSpPr>
            <a:spLocks noGrp="1"/>
          </p:cNvSpPr>
          <p:nvPr/>
        </p:nvSpPr>
        <p:spPr>
          <a:xfrm>
            <a:off x="4378749" y="258794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Login</a:t>
            </a:r>
            <a:endParaRPr lang="en-US" sz="2000" dirty="0" smtClean="0"/>
          </a:p>
          <a:p>
            <a:r>
              <a:rPr lang="en-US" sz="2000" dirty="0" smtClean="0"/>
              <a:t>Add </a:t>
            </a:r>
            <a:r>
              <a:rPr lang="en-US" sz="2000" b="1" dirty="0" smtClean="0">
                <a:sym typeface="+mn-ea"/>
              </a:rPr>
              <a:t>E</a:t>
            </a:r>
            <a:r>
              <a:rPr lang="en-US" sz="2000" b="1" dirty="0" smtClean="0">
                <a:sym typeface="+mn-ea"/>
              </a:rPr>
              <a:t>mployees </a:t>
            </a:r>
            <a:endParaRPr lang="en-US" sz="2000" dirty="0" smtClean="0"/>
          </a:p>
          <a:p>
            <a:r>
              <a:rPr lang="en-US" sz="2000" dirty="0" smtClean="0"/>
              <a:t>Remove </a:t>
            </a:r>
            <a:r>
              <a:rPr lang="en-US" sz="2000" b="1" dirty="0" smtClean="0">
                <a:sym typeface="+mn-ea"/>
              </a:rPr>
              <a:t>E</a:t>
            </a:r>
            <a:r>
              <a:rPr lang="en-US" sz="2000" b="1" dirty="0" smtClean="0">
                <a:sym typeface="+mn-ea"/>
              </a:rPr>
              <a:t>mployees </a:t>
            </a: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dirty="0" smtClean="0">
                <a:solidFill>
                  <a:srgbClr val="00B050"/>
                </a:solidFill>
              </a:rPr>
              <a:t>Break down Project Tasks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8" name="Content Placeholder 1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77545" y="1930400"/>
            <a:ext cx="3429000" cy="342900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545" y="2132330"/>
            <a:ext cx="1304290" cy="1632585"/>
          </a:xfrm>
          <a:prstGeom prst="rect">
            <a:avLst/>
          </a:prstGeom>
        </p:spPr>
      </p:pic>
      <p:pic>
        <p:nvPicPr>
          <p:cNvPr id="14" name="Content Placeholder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255" y="2013585"/>
            <a:ext cx="1304290" cy="16325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dirty="0" smtClean="0">
                <a:solidFill>
                  <a:srgbClr val="00B050"/>
                </a:solidFill>
              </a:rPr>
              <a:t>How can i Manage this Project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8" name="Content Placeholder 1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857500" y="1479550"/>
            <a:ext cx="3429000" cy="3429000"/>
          </a:xfrm>
          <a:prstGeom prst="rect">
            <a:avLst/>
          </a:prstGeom>
        </p:spPr>
      </p:pic>
      <p:pic>
        <p:nvPicPr>
          <p:cNvPr id="20" name="Content Placeholder 1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63490" y="1700530"/>
            <a:ext cx="1148080" cy="1647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/>
          <a:stretch>
            <a:fillRect/>
          </a:stretch>
        </p:blipFill>
        <p:spPr>
          <a:xfrm>
            <a:off x="6211570" y="2787650"/>
            <a:ext cx="381000" cy="381000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b="1" dirty="0">
                <a:solidFill>
                  <a:srgbClr val="00B050"/>
                </a:solidFill>
              </a:rPr>
              <a:t>Project Mangment Tools/Documents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8" name="Content Placeholder 17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857500" y="1479550"/>
            <a:ext cx="3429000" cy="3429000"/>
          </a:xfrm>
          <a:prstGeom prst="rect">
            <a:avLst/>
          </a:prstGeom>
        </p:spPr>
      </p:pic>
      <p:pic>
        <p:nvPicPr>
          <p:cNvPr id="20" name="Content Placeholder 1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22600" y="1700530"/>
            <a:ext cx="1148080" cy="164782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/>
        </p:nvSpPr>
        <p:spPr>
          <a:xfrm>
            <a:off x="6778414" y="202723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hlinkClick r:id="rId3" action="ppaction://hlinkfile"/>
              </a:rPr>
              <a:t>JIRA</a:t>
            </a:r>
            <a:endParaRPr lang="en-US" sz="2000" dirty="0" smtClean="0"/>
          </a:p>
          <a:p>
            <a:r>
              <a:rPr lang="en-US" sz="2000" dirty="0" smtClean="0"/>
              <a:t>SRS </a:t>
            </a:r>
            <a:endParaRPr lang="en-US" sz="2000" dirty="0" smtClean="0"/>
          </a:p>
          <a:p>
            <a:r>
              <a:rPr lang="en-US" sz="2000" dirty="0" smtClean="0"/>
              <a:t>Asana</a:t>
            </a:r>
            <a:endParaRPr lang="en-US" sz="2000" dirty="0" smtClean="0"/>
          </a:p>
          <a:p>
            <a:r>
              <a:rPr lang="en-US" sz="2000" dirty="0" smtClean="0"/>
              <a:t>Shortcut</a:t>
            </a:r>
            <a:endParaRPr lang="en-US" sz="2000" dirty="0" smtClean="0"/>
          </a:p>
          <a:p>
            <a:r>
              <a:rPr lang="en-US" sz="2000" dirty="0" smtClean="0"/>
              <a:t>MS Project</a:t>
            </a: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3940" y="2421690"/>
            <a:ext cx="11150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SRS</a:t>
            </a:r>
            <a:r>
              <a:rPr lang="en-US" alt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/JIRA</a:t>
            </a:r>
            <a:endParaRPr lang="en-US" alt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288" y="2175384"/>
            <a:ext cx="1719520" cy="1564764"/>
          </a:xfrm>
          <a:prstGeom prst="rect">
            <a:avLst/>
          </a:prstGeom>
        </p:spPr>
      </p:pic>
      <p:sp>
        <p:nvSpPr>
          <p:cNvPr id="8" name="Arrow: Right 7"/>
          <p:cNvSpPr/>
          <p:nvPr/>
        </p:nvSpPr>
        <p:spPr>
          <a:xfrm>
            <a:off x="2922816" y="2840790"/>
            <a:ext cx="276438" cy="233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Right 15"/>
          <p:cNvSpPr/>
          <p:nvPr/>
        </p:nvSpPr>
        <p:spPr>
          <a:xfrm>
            <a:off x="5203257" y="2840790"/>
            <a:ext cx="276438" cy="233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520583" y="3827653"/>
            <a:ext cx="1588135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Developer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UI Engineers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alt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QA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Engineers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4030" y="3827653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System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Arrow: Right 18"/>
          <p:cNvSpPr/>
          <p:nvPr/>
        </p:nvSpPr>
        <p:spPr>
          <a:xfrm>
            <a:off x="8035991" y="2791504"/>
            <a:ext cx="276438" cy="233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429" y="2321831"/>
            <a:ext cx="1510112" cy="150582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01455" y="3840494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Software Tester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7961" y="3920059"/>
            <a:ext cx="2047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 Manager</a:t>
            </a:r>
            <a:endParaRPr lang="en-GB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980406" y="4052823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3206650" y="4065664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  <a:endParaRPr lang="en-GB" dirty="0"/>
          </a:p>
        </p:txBody>
      </p:sp>
      <p:sp>
        <p:nvSpPr>
          <p:cNvPr id="25" name="Oval 24"/>
          <p:cNvSpPr/>
          <p:nvPr/>
        </p:nvSpPr>
        <p:spPr>
          <a:xfrm>
            <a:off x="279884" y="4065664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  <a:endParaRPr lang="en-GB" dirty="0"/>
          </a:p>
        </p:txBody>
      </p:sp>
      <p:sp>
        <p:nvSpPr>
          <p:cNvPr id="27" name="Oval 26"/>
          <p:cNvSpPr/>
          <p:nvPr/>
        </p:nvSpPr>
        <p:spPr>
          <a:xfrm>
            <a:off x="8489987" y="4065664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8941038" y="4209826"/>
            <a:ext cx="9563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/>
              <a:t>Using </a:t>
            </a:r>
            <a:endParaRPr lang="en-GB" sz="1400" b="1" dirty="0"/>
          </a:p>
          <a:p>
            <a:pPr algn="ctr"/>
            <a:r>
              <a:rPr lang="en-GB" sz="1400" b="1" dirty="0"/>
              <a:t>Test Case</a:t>
            </a:r>
            <a:endParaRPr lang="en-GB" sz="1400" b="1" dirty="0"/>
          </a:p>
        </p:txBody>
      </p:sp>
      <p:pic>
        <p:nvPicPr>
          <p:cNvPr id="3" name="Picture 2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32" name="Content Placeholder 31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713095" y="2791460"/>
            <a:ext cx="2089150" cy="1017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980" y="2840990"/>
            <a:ext cx="179070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B050"/>
                </a:solidFill>
              </a:rPr>
              <a:t>Bug/Defect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9549398" cy="1507106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0" indent="0">
              <a:buNone/>
            </a:pPr>
            <a:r>
              <a:rPr lang="en-GB" sz="2000" b="1" dirty="0" smtClean="0"/>
              <a:t>Test Case</a:t>
            </a:r>
            <a:r>
              <a:rPr lang="en-US" altLang="en-GB" sz="2000" b="1" dirty="0" smtClean="0"/>
              <a:t> </a:t>
            </a:r>
            <a:r>
              <a:rPr lang="en-GB" sz="2000" b="1" dirty="0">
                <a:sym typeface="+mn-ea"/>
              </a:rPr>
              <a:t>Expected Result</a:t>
            </a:r>
            <a:r>
              <a:rPr lang="en-US" altLang="en-GB" sz="2000" b="1" dirty="0" smtClean="0"/>
              <a:t> </a:t>
            </a:r>
            <a:r>
              <a:rPr lang="en-GB" sz="2000" b="1" dirty="0" smtClean="0"/>
              <a:t>/</a:t>
            </a:r>
            <a:r>
              <a:rPr lang="en-GB" sz="2000" b="1" dirty="0"/>
              <a:t>Requirement</a:t>
            </a:r>
            <a:r>
              <a:rPr lang="en-US" altLang="en-GB" sz="2000" b="1" dirty="0"/>
              <a:t>                              </a:t>
            </a:r>
            <a:r>
              <a:rPr lang="en-GB" sz="2000" b="1" dirty="0"/>
              <a:t>Actual Result</a:t>
            </a:r>
            <a:endParaRPr lang="en-GB" sz="2000" b="1" dirty="0"/>
          </a:p>
        </p:txBody>
      </p:sp>
      <p:sp>
        <p:nvSpPr>
          <p:cNvPr id="4" name="Not Equal 3"/>
          <p:cNvSpPr/>
          <p:nvPr/>
        </p:nvSpPr>
        <p:spPr>
          <a:xfrm>
            <a:off x="6242393" y="1725070"/>
            <a:ext cx="729842" cy="298001"/>
          </a:xfrm>
          <a:prstGeom prst="mathNotEqua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en-GB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668" y="2334117"/>
            <a:ext cx="2942369" cy="2206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Login Page Is Done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988" y="5020002"/>
            <a:ext cx="38950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http://orangehrm.qedgetech.com/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16710" y="4964052"/>
            <a:ext cx="26117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Valid Username – Admin</a:t>
            </a:r>
            <a:endParaRPr lang="en-US" dirty="0" smtClean="0"/>
          </a:p>
          <a:p>
            <a:pPr algn="l"/>
            <a:r>
              <a:rPr lang="en-US" dirty="0" smtClean="0"/>
              <a:t>Valid Password – 123</a:t>
            </a:r>
            <a:endParaRPr lang="en-US" dirty="0" smtClean="0"/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23795" y="1784350"/>
            <a:ext cx="555498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Let’s Start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809519" cy="3797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Manual Test Steps For One Possibilities </a:t>
            </a:r>
            <a:endParaRPr lang="en-US" dirty="0"/>
          </a:p>
        </p:txBody>
      </p:sp>
      <p:sp>
        <p:nvSpPr>
          <p:cNvPr id="5" name="Content Placeholder 2"/>
          <p:cNvSpPr txBox="1"/>
          <p:nvPr/>
        </p:nvSpPr>
        <p:spPr>
          <a:xfrm>
            <a:off x="1567078" y="3402035"/>
            <a:ext cx="8825659" cy="256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dirty="0"/>
              <a:t>[01]. </a:t>
            </a:r>
            <a:r>
              <a:rPr lang="en-US" sz="2000" dirty="0" smtClean="0"/>
              <a:t>Open Chrome Browser	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[02]. </a:t>
            </a:r>
            <a:r>
              <a:rPr lang="en-US" sz="2000" dirty="0" smtClean="0"/>
              <a:t>Go to the site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[03]. </a:t>
            </a:r>
            <a:r>
              <a:rPr lang="en-US" sz="2000" dirty="0" smtClean="0"/>
              <a:t>Type Valid Username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[04]. </a:t>
            </a:r>
            <a:r>
              <a:rPr lang="en-US" sz="2000" dirty="0" smtClean="0"/>
              <a:t>Type Invalid password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[05]. </a:t>
            </a:r>
            <a:r>
              <a:rPr lang="en-US" sz="2000" dirty="0" smtClean="0"/>
              <a:t>Click Login Button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[06]. </a:t>
            </a:r>
            <a:r>
              <a:rPr lang="en-US" sz="2000" dirty="0" smtClean="0"/>
              <a:t>Verify Error Message</a:t>
            </a:r>
            <a:endParaRPr lang="en-US" sz="2000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154875" y="1234458"/>
          <a:ext cx="354874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371"/>
                <a:gridCol w="1774371"/>
              </a:tblGrid>
              <a:tr h="24730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Username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Password</a:t>
                      </a:r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8799529" y="1596532"/>
            <a:ext cx="339834" cy="389300"/>
          </a:xfrm>
          <a:prstGeom prst="rect">
            <a:avLst/>
          </a:prstGeom>
        </p:spPr>
      </p:pic>
      <p:pic>
        <p:nvPicPr>
          <p:cNvPr id="8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10663413" y="2029338"/>
            <a:ext cx="266656" cy="30677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10638116" y="1596532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8797708" y="1940595"/>
            <a:ext cx="339834" cy="389300"/>
          </a:xfrm>
          <a:prstGeom prst="rect">
            <a:avLst/>
          </a:prstGeom>
        </p:spPr>
      </p:pic>
      <p:pic>
        <p:nvPicPr>
          <p:cNvPr id="11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8834297" y="2329895"/>
            <a:ext cx="266656" cy="306772"/>
          </a:xfrm>
          <a:prstGeom prst="rect">
            <a:avLst/>
          </a:prstGeom>
        </p:spPr>
      </p:pic>
      <p:pic>
        <p:nvPicPr>
          <p:cNvPr id="12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10638116" y="2329895"/>
            <a:ext cx="339834" cy="38930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8848172" y="2691969"/>
            <a:ext cx="266656" cy="306772"/>
          </a:xfrm>
          <a:prstGeom prst="rect">
            <a:avLst/>
          </a:prstGeom>
        </p:spPr>
      </p:pic>
      <p:pic>
        <p:nvPicPr>
          <p:cNvPr id="14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10657446" y="2712284"/>
            <a:ext cx="266656" cy="30677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6065949" y="2228045"/>
            <a:ext cx="2459865" cy="49115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069943" y="1940595"/>
            <a:ext cx="3759200" cy="3893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Let’s Start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809519" cy="3797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Automation Test Steps For One Possibilities </a:t>
            </a:r>
            <a:endParaRPr lang="en-US" dirty="0"/>
          </a:p>
        </p:txBody>
      </p:sp>
      <p:sp>
        <p:nvSpPr>
          <p:cNvPr id="5" name="Content Placeholder 2"/>
          <p:cNvSpPr txBox="1"/>
          <p:nvPr/>
        </p:nvSpPr>
        <p:spPr>
          <a:xfrm>
            <a:off x="1567078" y="3402035"/>
            <a:ext cx="8825659" cy="256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000" dirty="0"/>
              <a:t>[01]. </a:t>
            </a:r>
            <a:r>
              <a:rPr lang="en-US" sz="2000" dirty="0" smtClean="0"/>
              <a:t>Open Chrome Browser </a:t>
            </a:r>
            <a:r>
              <a:rPr lang="en-US" sz="2000" b="1" dirty="0" smtClean="0">
                <a:solidFill>
                  <a:schemeClr val="accent5"/>
                </a:solidFill>
              </a:rPr>
              <a:t>Automatically</a:t>
            </a:r>
            <a:r>
              <a:rPr lang="en-US" sz="2000" dirty="0" smtClean="0"/>
              <a:t>	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[02]. </a:t>
            </a:r>
            <a:r>
              <a:rPr lang="en-US" sz="2000" dirty="0" smtClean="0"/>
              <a:t>Go to the </a:t>
            </a:r>
            <a:r>
              <a:rPr lang="en-US" sz="2000" dirty="0"/>
              <a:t>site </a:t>
            </a:r>
            <a:r>
              <a:rPr lang="en-US" sz="2000" b="1" dirty="0">
                <a:solidFill>
                  <a:schemeClr val="accent5"/>
                </a:solidFill>
              </a:rPr>
              <a:t>Automatically</a:t>
            </a:r>
            <a:endParaRPr lang="en-US" sz="2000" dirty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/>
              <a:t>[03]. </a:t>
            </a:r>
            <a:r>
              <a:rPr lang="en-US" sz="2000" dirty="0" smtClean="0"/>
              <a:t>Type Valid </a:t>
            </a:r>
            <a:r>
              <a:rPr lang="en-US" sz="2000" dirty="0"/>
              <a:t>Username </a:t>
            </a:r>
            <a:r>
              <a:rPr lang="en-US" sz="2000" b="1" dirty="0">
                <a:solidFill>
                  <a:schemeClr val="accent5"/>
                </a:solidFill>
              </a:rPr>
              <a:t>Automatically</a:t>
            </a:r>
            <a:endParaRPr lang="en-US" sz="2000" dirty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/>
              <a:t>[04]. </a:t>
            </a:r>
            <a:r>
              <a:rPr lang="en-US" sz="2000" dirty="0" smtClean="0"/>
              <a:t>Type Invalid </a:t>
            </a:r>
            <a:r>
              <a:rPr lang="en-US" sz="2000" dirty="0"/>
              <a:t>password </a:t>
            </a:r>
            <a:r>
              <a:rPr lang="en-US" sz="2000" b="1" dirty="0">
                <a:solidFill>
                  <a:schemeClr val="accent5"/>
                </a:solidFill>
              </a:rPr>
              <a:t>Automatically</a:t>
            </a:r>
            <a:endParaRPr lang="en-US" sz="2000" dirty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/>
              <a:t>[05]. </a:t>
            </a:r>
            <a:r>
              <a:rPr lang="en-US" sz="2000" dirty="0" smtClean="0"/>
              <a:t>Click Login </a:t>
            </a:r>
            <a:r>
              <a:rPr lang="en-US" sz="2000" dirty="0"/>
              <a:t>Button </a:t>
            </a:r>
            <a:r>
              <a:rPr lang="en-US" sz="2000" b="1" dirty="0">
                <a:solidFill>
                  <a:schemeClr val="accent5"/>
                </a:solidFill>
              </a:rPr>
              <a:t>Automatically</a:t>
            </a:r>
            <a:endParaRPr lang="en-US" sz="2000" dirty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/>
              <a:t>[06]. </a:t>
            </a:r>
            <a:r>
              <a:rPr lang="en-US" sz="2000" dirty="0" smtClean="0"/>
              <a:t>Verify Error </a:t>
            </a:r>
            <a:r>
              <a:rPr lang="en-US" sz="2000" dirty="0"/>
              <a:t>Message </a:t>
            </a:r>
            <a:r>
              <a:rPr lang="en-US" sz="2000" b="1" dirty="0">
                <a:solidFill>
                  <a:schemeClr val="accent5"/>
                </a:solidFill>
              </a:rPr>
              <a:t>Automatically</a:t>
            </a:r>
            <a:endParaRPr lang="en-US" sz="2000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154875" y="1234458"/>
          <a:ext cx="354874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371"/>
                <a:gridCol w="1774371"/>
              </a:tblGrid>
              <a:tr h="24730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Username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Password</a:t>
                      </a:r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24730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8799529" y="1596532"/>
            <a:ext cx="339834" cy="389300"/>
          </a:xfrm>
          <a:prstGeom prst="rect">
            <a:avLst/>
          </a:prstGeom>
        </p:spPr>
      </p:pic>
      <p:pic>
        <p:nvPicPr>
          <p:cNvPr id="8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10663413" y="2029338"/>
            <a:ext cx="266656" cy="30677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10638116" y="1596532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8797708" y="1940595"/>
            <a:ext cx="339834" cy="389300"/>
          </a:xfrm>
          <a:prstGeom prst="rect">
            <a:avLst/>
          </a:prstGeom>
        </p:spPr>
      </p:pic>
      <p:pic>
        <p:nvPicPr>
          <p:cNvPr id="11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8834297" y="2329895"/>
            <a:ext cx="266656" cy="306772"/>
          </a:xfrm>
          <a:prstGeom prst="rect">
            <a:avLst/>
          </a:prstGeom>
        </p:spPr>
      </p:pic>
      <p:pic>
        <p:nvPicPr>
          <p:cNvPr id="12" name="Content Placeholder 8"/>
          <p:cNvPicPr>
            <a:picLocks noChangeAspect="1"/>
          </p:cNvPicPr>
          <p:nvPr/>
        </p:nvPicPr>
        <p:blipFill rotWithShape="1">
          <a:blip r:embed="rId1"/>
          <a:srcRect r="56505" b="347"/>
          <a:stretch>
            <a:fillRect/>
          </a:stretch>
        </p:blipFill>
        <p:spPr>
          <a:xfrm>
            <a:off x="10638116" y="2329895"/>
            <a:ext cx="339834" cy="38930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8848172" y="2691969"/>
            <a:ext cx="266656" cy="306772"/>
          </a:xfrm>
          <a:prstGeom prst="rect">
            <a:avLst/>
          </a:prstGeom>
        </p:spPr>
      </p:pic>
      <p:pic>
        <p:nvPicPr>
          <p:cNvPr id="14" name="Content Placeholder 12"/>
          <p:cNvPicPr>
            <a:picLocks noChangeAspect="1"/>
          </p:cNvPicPr>
          <p:nvPr/>
        </p:nvPicPr>
        <p:blipFill rotWithShape="1">
          <a:blip r:embed="rId1"/>
          <a:srcRect l="56538"/>
          <a:stretch>
            <a:fillRect/>
          </a:stretch>
        </p:blipFill>
        <p:spPr>
          <a:xfrm>
            <a:off x="10657446" y="2712284"/>
            <a:ext cx="266656" cy="30677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6065949" y="2228045"/>
            <a:ext cx="2459865" cy="49115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How Automate?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Selenium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/>
              <a:t>Squish</a:t>
            </a:r>
            <a:endParaRPr lang="en-US" dirty="0" smtClean="0"/>
          </a:p>
          <a:p>
            <a:r>
              <a:rPr lang="en-US" dirty="0" err="1" smtClean="0"/>
              <a:t>Ranorex</a:t>
            </a:r>
            <a:endParaRPr lang="en-US" dirty="0"/>
          </a:p>
          <a:p>
            <a:r>
              <a:rPr lang="en-US" dirty="0" err="1"/>
              <a:t>Cypress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QTP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1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861560" y="1697990"/>
            <a:ext cx="6155055" cy="3462020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Why Selenium?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79" y="1807104"/>
            <a:ext cx="6144228" cy="3586501"/>
          </a:xfrm>
          <a:prstGeom prst="rect">
            <a:avLst/>
          </a:prstGeom>
        </p:spPr>
      </p:pic>
      <p:pic>
        <p:nvPicPr>
          <p:cNvPr id="3" name="Content Placeholder 2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70880" y="2322830"/>
            <a:ext cx="2892425" cy="388048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79715" y="219075"/>
            <a:ext cx="3119120" cy="448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Why Selenium?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Content Placeholder 5"/>
          <p:cNvSpPr/>
          <p:nvPr>
            <p:ph sz="half" idx="1"/>
          </p:nvPr>
        </p:nvSpPr>
        <p:spPr>
          <a:xfrm>
            <a:off x="677545" y="2160905"/>
            <a:ext cx="8277860" cy="3880485"/>
          </a:xfrm>
        </p:spPr>
        <p:txBody>
          <a:bodyPr/>
          <a:p>
            <a:r>
              <a:rPr lang="en-US" altLang="en-US"/>
              <a:t>It’s free, open-source</a:t>
            </a:r>
            <a:endParaRPr lang="en-US" altLang="en-US"/>
          </a:p>
          <a:p>
            <a:r>
              <a:rPr lang="en-US" altLang="en-US"/>
              <a:t>Supports multiple languages</a:t>
            </a:r>
            <a:endParaRPr lang="en-US" altLang="en-US"/>
          </a:p>
          <a:p>
            <a:r>
              <a:rPr lang="en-US" altLang="en-US"/>
              <a:t>Works with all major browsers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What is Selenium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6" y="3105814"/>
            <a:ext cx="2532844" cy="22922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68608" y="5628872"/>
            <a:ext cx="44684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dirty="0"/>
              <a:t> </a:t>
            </a:r>
            <a:r>
              <a:rPr lang="en-US" sz="2400" b="1" dirty="0">
                <a:hlinkClick r:id="rId2"/>
              </a:rPr>
              <a:t>https://www.selenium.dev/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62436" y="2549834"/>
            <a:ext cx="45319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What is Selenium – </a:t>
            </a:r>
            <a:endParaRPr lang="en-US" sz="2400" b="1" dirty="0"/>
          </a:p>
          <a:p>
            <a:pPr indent="0">
              <a:buFont typeface="Arial" panose="020B0604020202020204" pitchFamily="34" charset="0"/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indent="45720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</a:rPr>
              <a:t>Test Automation Tool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Suite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2082" y="4042286"/>
            <a:ext cx="26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Jason Huggins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68608" y="516720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“</a:t>
            </a:r>
            <a:r>
              <a:rPr lang="en-US" sz="2400" b="1" dirty="0">
                <a:solidFill>
                  <a:srgbClr val="00B050"/>
                </a:solidFill>
              </a:rPr>
              <a:t>Selenium</a:t>
            </a:r>
            <a:r>
              <a:rPr lang="en-US" sz="2400" b="1" dirty="0"/>
              <a:t>”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33861" y="4605009"/>
            <a:ext cx="3034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 Birth of selenium</a:t>
            </a:r>
            <a:endParaRPr lang="en-US" sz="2400" b="1" dirty="0"/>
          </a:p>
        </p:txBody>
      </p:sp>
      <p:pic>
        <p:nvPicPr>
          <p:cNvPr id="3" name="Picture 2"/>
          <p:cNvPicPr/>
          <p:nvPr/>
        </p:nvPicPr>
        <p:blipFill>
          <a:blip/>
          <a:stretch>
            <a:fillRect/>
          </a:stretch>
        </p:blipFill>
        <p:spPr>
          <a:xfrm>
            <a:off x="5905500" y="3238500"/>
            <a:ext cx="381000" cy="38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880" y="2852420"/>
            <a:ext cx="2204720" cy="195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Selenium </a:t>
            </a:r>
            <a:r>
              <a:rPr lang="en-US" b="1" dirty="0" smtClean="0">
                <a:solidFill>
                  <a:srgbClr val="00B050"/>
                </a:solidFill>
              </a:rPr>
              <a:t>Suite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410274" cy="3416300"/>
          </a:xfrm>
        </p:spPr>
        <p:txBody>
          <a:bodyPr/>
          <a:lstStyle/>
          <a:p>
            <a:r>
              <a:rPr lang="en-US" sz="2400" dirty="0"/>
              <a:t>Selenium Integrated Development Environment (Selenium IDE)</a:t>
            </a:r>
            <a:endParaRPr lang="en-US" sz="2400" dirty="0"/>
          </a:p>
          <a:p>
            <a:r>
              <a:rPr lang="en-US" sz="2400" dirty="0"/>
              <a:t>Selenium Remote Controller (RC)</a:t>
            </a:r>
            <a:endParaRPr lang="en-US" sz="2400" dirty="0"/>
          </a:p>
          <a:p>
            <a:r>
              <a:rPr lang="en-US" sz="2400" dirty="0"/>
              <a:t>Selenium WebDriver</a:t>
            </a:r>
            <a:endParaRPr lang="en-US" sz="2400" dirty="0"/>
          </a:p>
          <a:p>
            <a:r>
              <a:rPr lang="en-US" sz="2400" dirty="0"/>
              <a:t>Selenium Grid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Suite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62548" y="2279157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15561" y="3616190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67217" y="3616190"/>
            <a:ext cx="1867437" cy="64394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RC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20499" y="3616190"/>
            <a:ext cx="1867437" cy="6439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09537" y="3616190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896266" y="2923101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61319" y="3155323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157320" y="3155323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97756" y="3155323"/>
            <a:ext cx="10695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141372" y="3168202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695460" y="3168202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Suite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17850" y="1098039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70863" y="2435072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22519" y="2435072"/>
            <a:ext cx="1867437" cy="64394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RC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75801" y="2435072"/>
            <a:ext cx="1867437" cy="6439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164839" y="2435072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651568" y="1741983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16621" y="1974205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12622" y="1974205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353058" y="1974205"/>
            <a:ext cx="10695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96674" y="1987084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450762" y="1987084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/>
          <p:cNvSpPr/>
          <p:nvPr/>
        </p:nvSpPr>
        <p:spPr>
          <a:xfrm rot="5400000">
            <a:off x="5472519" y="2410087"/>
            <a:ext cx="551151" cy="2060489"/>
          </a:xfrm>
          <a:prstGeom prst="rightBrac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>
            <p:custDataLst>
              <p:tags r:id="rId1"/>
            </p:custDataLst>
          </p:nvPr>
        </p:nvSpPr>
        <p:spPr>
          <a:xfrm>
            <a:off x="4717850" y="3715907"/>
            <a:ext cx="2178824" cy="7568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WebDriver 2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19" idx="0"/>
          </p:cNvCxnSpPr>
          <p:nvPr>
            <p:custDataLst>
              <p:tags r:id="rId2"/>
            </p:custDataLst>
          </p:nvPr>
        </p:nvCxnSpPr>
        <p:spPr>
          <a:xfrm>
            <a:off x="5824285" y="4472707"/>
            <a:ext cx="0" cy="27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>
            <p:custDataLst>
              <p:tags r:id="rId3"/>
            </p:custDataLst>
          </p:nvPr>
        </p:nvSpPr>
        <p:spPr>
          <a:xfrm>
            <a:off x="4734873" y="4743164"/>
            <a:ext cx="2178824" cy="756800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ym typeface="+mn-ea"/>
              </a:rPr>
              <a:t>Selenium WebDriver 3</a:t>
            </a:r>
            <a:endParaRPr lang="en-US" dirty="0"/>
          </a:p>
        </p:txBody>
      </p:sp>
      <p:sp>
        <p:nvSpPr>
          <p:cNvPr id="3" name="Text Box 2"/>
          <p:cNvSpPr txBox="1"/>
          <p:nvPr>
            <p:custDataLst>
              <p:tags r:id="rId4"/>
            </p:custDataLst>
          </p:nvPr>
        </p:nvSpPr>
        <p:spPr>
          <a:xfrm>
            <a:off x="8088630" y="39103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 2011</a:t>
            </a:r>
            <a:endParaRPr lang="en-US"/>
          </a:p>
        </p:txBody>
      </p:sp>
      <p:sp>
        <p:nvSpPr>
          <p:cNvPr id="17" name="Text Box 16"/>
          <p:cNvSpPr txBox="1"/>
          <p:nvPr>
            <p:custDataLst>
              <p:tags r:id="rId5"/>
            </p:custDataLst>
          </p:nvPr>
        </p:nvSpPr>
        <p:spPr>
          <a:xfrm>
            <a:off x="8141970" y="49517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2016</a:t>
            </a:r>
            <a:endParaRPr lang="en-US"/>
          </a:p>
        </p:txBody>
      </p:sp>
      <p:sp>
        <p:nvSpPr>
          <p:cNvPr id="20" name="Rounded Rectangle 19"/>
          <p:cNvSpPr/>
          <p:nvPr>
            <p:custDataLst>
              <p:tags r:id="rId6"/>
            </p:custDataLst>
          </p:nvPr>
        </p:nvSpPr>
        <p:spPr>
          <a:xfrm>
            <a:off x="4735508" y="5951569"/>
            <a:ext cx="2178824" cy="756800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dirty="0">
                <a:sym typeface="+mn-ea"/>
              </a:rPr>
              <a:t>Selenium WebDriver 4</a:t>
            </a:r>
            <a:endParaRPr lang="en-US" dirty="0"/>
          </a:p>
        </p:txBody>
      </p:sp>
      <p:cxnSp>
        <p:nvCxnSpPr>
          <p:cNvPr id="21" name="Straight Arrow Connector 20"/>
          <p:cNvCxnSpPr/>
          <p:nvPr>
            <p:custDataLst>
              <p:tags r:id="rId7"/>
            </p:custDataLst>
          </p:nvPr>
        </p:nvCxnSpPr>
        <p:spPr>
          <a:xfrm>
            <a:off x="5857940" y="5590307"/>
            <a:ext cx="0" cy="27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1"/>
          <p:cNvSpPr txBox="1"/>
          <p:nvPr>
            <p:custDataLst>
              <p:tags r:id="rId8"/>
            </p:custDataLst>
          </p:nvPr>
        </p:nvSpPr>
        <p:spPr>
          <a:xfrm>
            <a:off x="8141970" y="6145530"/>
            <a:ext cx="1726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2021</a:t>
            </a:r>
            <a:endParaRPr lang="en-US"/>
          </a:p>
        </p:txBody>
      </p:sp>
      <p:cxnSp>
        <p:nvCxnSpPr>
          <p:cNvPr id="24" name="Straight Arrow Connector 23"/>
          <p:cNvCxnSpPr/>
          <p:nvPr>
            <p:custDataLst>
              <p:tags r:id="rId9"/>
            </p:custDataLst>
          </p:nvPr>
        </p:nvCxnSpPr>
        <p:spPr>
          <a:xfrm>
            <a:off x="6950075" y="4094480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>
            <p:custDataLst>
              <p:tags r:id="rId10"/>
            </p:custDataLst>
          </p:nvPr>
        </p:nvCxnSpPr>
        <p:spPr>
          <a:xfrm>
            <a:off x="6972935" y="5135880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>
            <p:custDataLst>
              <p:tags r:id="rId11"/>
            </p:custDataLst>
          </p:nvPr>
        </p:nvCxnSpPr>
        <p:spPr>
          <a:xfrm>
            <a:off x="6972935" y="6330315"/>
            <a:ext cx="11918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Selenium </a:t>
            </a:r>
            <a:r>
              <a:rPr lang="en-US" b="1" dirty="0"/>
              <a:t>Suite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936791" y="3103405"/>
            <a:ext cx="1867437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Suit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89804" y="4440438"/>
            <a:ext cx="1867437" cy="6439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IDE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47540" y="4440555"/>
            <a:ext cx="2922270" cy="9105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Selenium </a:t>
            </a:r>
            <a:r>
              <a:rPr lang="en-US" dirty="0" smtClean="0"/>
              <a:t>WebDriver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83780" y="4440438"/>
            <a:ext cx="1867437" cy="6439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Selenium GRID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70509" y="3747349"/>
            <a:ext cx="0" cy="245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35562" y="3979571"/>
            <a:ext cx="7534141" cy="1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31563" y="3979571"/>
            <a:ext cx="0" cy="454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876986" y="3979571"/>
            <a:ext cx="0" cy="441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669703" y="3992450"/>
            <a:ext cx="0" cy="447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01. </a:t>
            </a:r>
            <a:r>
              <a:rPr lang="en-US" dirty="0" err="1" smtClean="0">
                <a:solidFill>
                  <a:srgbClr val="92D050"/>
                </a:solidFill>
              </a:rPr>
              <a:t>Webdriver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(Selenium)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Selenium Webdriver is an </a:t>
            </a:r>
            <a:r>
              <a:rPr lang="en-US" dirty="0">
                <a:solidFill>
                  <a:srgbClr val="FF0000"/>
                </a:solidFill>
              </a:rPr>
              <a:t>API 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programming </a:t>
            </a:r>
            <a:r>
              <a:rPr lang="en-US" dirty="0" smtClean="0"/>
              <a:t>languages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Java</a:t>
            </a:r>
            <a:endParaRPr lang="en-US" dirty="0" smtClean="0"/>
          </a:p>
          <a:p>
            <a:pPr lvl="2"/>
            <a:r>
              <a:rPr lang="en-US" dirty="0" smtClean="0"/>
              <a:t>PHP</a:t>
            </a:r>
            <a:endParaRPr lang="en-US" dirty="0" smtClean="0"/>
          </a:p>
          <a:p>
            <a:pPr lvl="2"/>
            <a:r>
              <a:rPr lang="en-US" dirty="0" smtClean="0"/>
              <a:t>C#</a:t>
            </a:r>
            <a:endParaRPr lang="en-US" dirty="0" smtClean="0"/>
          </a:p>
          <a:p>
            <a:pPr lvl="2"/>
            <a:r>
              <a:rPr lang="en-US" dirty="0" smtClean="0"/>
              <a:t>Python </a:t>
            </a:r>
            <a:endParaRPr lang="en-US" dirty="0" smtClean="0"/>
          </a:p>
          <a:p>
            <a:pPr lvl="2"/>
            <a:r>
              <a:rPr lang="en-US" dirty="0"/>
              <a:t>Ruby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3" y="1638159"/>
            <a:ext cx="2558954" cy="3070744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50152" y="4835146"/>
            <a:ext cx="1502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Lunch</a:t>
            </a:r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(Request)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582634" y="4412871"/>
            <a:ext cx="15265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Resources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694917" y="4835146"/>
            <a:ext cx="1146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Mother</a:t>
            </a:r>
            <a:endParaRPr lang="en-US" sz="240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(API) </a:t>
            </a:r>
            <a:endParaRPr lang="en-US" sz="2400" dirty="0">
              <a:solidFill>
                <a:schemeClr val="accent5"/>
              </a:solidFill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220" y="1637524"/>
            <a:ext cx="3484616" cy="348461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158" y="2526663"/>
            <a:ext cx="3348250" cy="1707608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703" y="2772713"/>
            <a:ext cx="1544362" cy="1544362"/>
          </a:xfrm>
          <a:prstGeom prst="rect">
            <a:avLst/>
          </a:prstGeom>
        </p:spPr>
      </p:pic>
      <p:cxnSp>
        <p:nvCxnSpPr>
          <p:cNvPr id="2" name="Straight Arrow Connector 1"/>
          <p:cNvCxnSpPr>
            <a:stCxn id="5" idx="3"/>
          </p:cNvCxnSpPr>
          <p:nvPr/>
        </p:nvCxnSpPr>
        <p:spPr>
          <a:xfrm flipV="1">
            <a:off x="2702560" y="3164840"/>
            <a:ext cx="1782445" cy="88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V="1">
            <a:off x="5972175" y="3173730"/>
            <a:ext cx="1782445" cy="88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3"/>
          <p:cNvCxnSpPr>
            <a:stCxn id="71" idx="0"/>
            <a:endCxn id="5" idx="0"/>
          </p:cNvCxnSpPr>
          <p:nvPr/>
        </p:nvCxnSpPr>
        <p:spPr>
          <a:xfrm rot="16200000" flipV="1">
            <a:off x="4909820" y="-1849120"/>
            <a:ext cx="888365" cy="7862570"/>
          </a:xfrm>
          <a:prstGeom prst="bentConnector3">
            <a:avLst>
              <a:gd name="adj1" fmla="val 12684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339949" y="349733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GB" dirty="0"/>
              <a:t>1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6702909" y="349733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2</a:t>
            </a:r>
            <a:endParaRPr lang="en-US" altLang="en-GB" dirty="0"/>
          </a:p>
        </p:txBody>
      </p:sp>
      <p:sp>
        <p:nvSpPr>
          <p:cNvPr id="7" name="Oval 6"/>
          <p:cNvSpPr/>
          <p:nvPr/>
        </p:nvSpPr>
        <p:spPr>
          <a:xfrm>
            <a:off x="5107154" y="1452004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3</a:t>
            </a:r>
            <a:endParaRPr lang="en-US" alt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2522475" y="3876481"/>
            <a:ext cx="1210614" cy="195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92702" y="5340736"/>
            <a:ext cx="658349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Browser Automation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b="1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144433" y="3381796"/>
            <a:ext cx="2362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Open Browser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</a:t>
            </a:r>
            <a:r>
              <a:rPr lang="en-US" b="1" dirty="0" err="1">
                <a:solidFill>
                  <a:srgbClr val="00B050"/>
                </a:solidFill>
              </a:rPr>
              <a:t>chromeDriver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 Type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</a:t>
            </a:r>
            <a:r>
              <a:rPr lang="en-US" b="1" dirty="0" err="1">
                <a:solidFill>
                  <a:srgbClr val="00B050"/>
                </a:solidFill>
              </a:rPr>
              <a:t>SendKeys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Click</a:t>
            </a: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    (Click)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047355" y="3604931"/>
            <a:ext cx="2111003" cy="4200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77880" y="4024953"/>
            <a:ext cx="2068930" cy="46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047355" y="4024953"/>
            <a:ext cx="2202467" cy="643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347909" y="2685724"/>
            <a:ext cx="1447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Resources</a:t>
            </a:r>
            <a:endParaRPr lang="en-US" b="1" dirty="0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>
            <a:off x="11071825" y="3085834"/>
            <a:ext cx="0" cy="2958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1" y="2885779"/>
            <a:ext cx="1848136" cy="22177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459" y="3122296"/>
            <a:ext cx="1666706" cy="1508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4770" y="4557524"/>
            <a:ext cx="16205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WebDriver API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8721" y="4971523"/>
            <a:ext cx="109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Requests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966569" y="418948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1</a:t>
            </a:r>
            <a:endParaRPr lang="en-US" altLang="en-GB" dirty="0"/>
          </a:p>
        </p:txBody>
      </p:sp>
      <p:sp>
        <p:nvSpPr>
          <p:cNvPr id="3" name="Oval 2"/>
          <p:cNvSpPr/>
          <p:nvPr/>
        </p:nvSpPr>
        <p:spPr>
          <a:xfrm>
            <a:off x="7447764" y="418948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2</a:t>
            </a:r>
            <a:endParaRPr lang="en-US" altLang="en-GB" dirty="0"/>
          </a:p>
        </p:txBody>
      </p:sp>
      <p:sp>
        <p:nvSpPr>
          <p:cNvPr id="4" name="Right Arrow 3"/>
          <p:cNvSpPr/>
          <p:nvPr/>
        </p:nvSpPr>
        <p:spPr>
          <a:xfrm>
            <a:off x="6794120" y="3946966"/>
            <a:ext cx="1210614" cy="195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7" name="Elbow Connector 6"/>
          <p:cNvCxnSpPr>
            <a:stCxn id="24" idx="0"/>
            <a:endCxn id="20" idx="0"/>
          </p:cNvCxnSpPr>
          <p:nvPr/>
        </p:nvCxnSpPr>
        <p:spPr>
          <a:xfrm rot="16200000" flipH="1" flipV="1">
            <a:off x="6094730" y="-2090420"/>
            <a:ext cx="200660" cy="9752965"/>
          </a:xfrm>
          <a:prstGeom prst="bentConnector3">
            <a:avLst>
              <a:gd name="adj1" fmla="val -43496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772634" y="1902219"/>
            <a:ext cx="321276" cy="28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en-GB" dirty="0"/>
              <a:t>3</a:t>
            </a:r>
            <a:endParaRPr lang="en-US" alt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java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JDK</a:t>
            </a:r>
            <a:endParaRPr lang="en-US"/>
          </a:p>
          <a:p>
            <a:r>
              <a:rPr lang="en-US"/>
              <a:t>JRE</a:t>
            </a:r>
            <a:endParaRPr lang="en-US"/>
          </a:p>
          <a:p>
            <a:r>
              <a:rPr lang="en-US"/>
              <a:t>Check your java version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9174480" cy="1320800"/>
          </a:xfrm>
        </p:spPr>
        <p:txBody>
          <a:bodyPr/>
          <a:p>
            <a:r>
              <a:rPr lang="en-US"/>
              <a:t>Minimum Java version Support to Selenium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Java 11</a:t>
            </a: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InteliJ IDEA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IntelliJ IDEA is an Integrated Development Environment (IDE) for Java and Kotlin designed to maximize developer productivity. </a:t>
            </a:r>
            <a:endParaRPr lang="en-US" altLang="en-US"/>
          </a:p>
          <a:p>
            <a:r>
              <a:rPr lang="en-US" altLang="en-US"/>
              <a:t>https://www.jetbrains.com/idea/download</a:t>
            </a:r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Maven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Maven is a </a:t>
            </a:r>
            <a:r>
              <a:rPr lang="en-US">
                <a:solidFill>
                  <a:schemeClr val="accent4"/>
                </a:solidFill>
              </a:rPr>
              <a:t>Build Managment Tool</a:t>
            </a:r>
            <a:endParaRPr lang="en-US">
              <a:solidFill>
                <a:schemeClr val="accent4"/>
              </a:solidFill>
            </a:endParaRPr>
          </a:p>
          <a:p>
            <a:pPr lvl="1"/>
            <a:r>
              <a:rPr lang="en-US" sz="1600">
                <a:sym typeface="+mn-ea"/>
              </a:rPr>
              <a:t>Project Activities</a:t>
            </a:r>
            <a:endParaRPr lang="en-US" sz="1600"/>
          </a:p>
          <a:p>
            <a:pPr lvl="2"/>
            <a:r>
              <a:rPr lang="en-US" sz="1575">
                <a:sym typeface="+mn-ea"/>
              </a:rPr>
              <a:t>Writing Code</a:t>
            </a:r>
            <a:endParaRPr lang="en-US" sz="1575"/>
          </a:p>
          <a:p>
            <a:pPr lvl="2"/>
            <a:r>
              <a:rPr lang="en-US" sz="1575">
                <a:sym typeface="+mn-ea"/>
              </a:rPr>
              <a:t>Compile Code</a:t>
            </a:r>
            <a:endParaRPr lang="en-US" sz="1575"/>
          </a:p>
          <a:p>
            <a:pPr lvl="2"/>
            <a:r>
              <a:rPr lang="en-US" sz="1575">
                <a:sym typeface="+mn-ea"/>
              </a:rPr>
              <a:t>Run Code</a:t>
            </a:r>
            <a:endParaRPr lang="en-US"/>
          </a:p>
          <a:p>
            <a:r>
              <a:rPr lang="en-US">
                <a:solidFill>
                  <a:schemeClr val="tx1"/>
                </a:solidFill>
              </a:rPr>
              <a:t>Maven is a </a:t>
            </a:r>
            <a:r>
              <a:rPr lang="en-US">
                <a:solidFill>
                  <a:schemeClr val="accent4"/>
                </a:solidFill>
              </a:rPr>
              <a:t>Dependency mangment Tool</a:t>
            </a:r>
            <a:endParaRPr lang="en-US">
              <a:solidFill>
                <a:schemeClr val="accent4"/>
              </a:solidFill>
            </a:endParaRPr>
          </a:p>
          <a:p>
            <a:pPr lvl="1"/>
            <a:endParaRPr lang="en-US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Let’s Start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809519" cy="3797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Test Case – </a:t>
            </a:r>
            <a:r>
              <a:rPr lang="en-US" sz="2000" dirty="0" smtClean="0"/>
              <a:t>(Refer </a:t>
            </a:r>
            <a:r>
              <a:rPr lang="en-US" sz="2000" dirty="0" smtClean="0">
                <a:solidFill>
                  <a:srgbClr val="00B050"/>
                </a:solidFill>
              </a:rPr>
              <a:t>Test Case - Login </a:t>
            </a:r>
            <a:r>
              <a:rPr lang="en-US" sz="2000" dirty="0" smtClean="0"/>
              <a:t>Document)</a:t>
            </a:r>
            <a:endParaRPr lang="en-US" dirty="0"/>
          </a:p>
        </p:txBody>
      </p:sp>
      <p:sp>
        <p:nvSpPr>
          <p:cNvPr id="5" name="Content Placeholder 2"/>
          <p:cNvSpPr txBox="1"/>
          <p:nvPr/>
        </p:nvSpPr>
        <p:spPr>
          <a:xfrm>
            <a:off x="1567078" y="3402035"/>
            <a:ext cx="8825659" cy="256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[01].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[02].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[03].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[04].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[05]. ..</a:t>
            </a:r>
            <a:endParaRPr lang="en-US" sz="2000" dirty="0"/>
          </a:p>
          <a:p>
            <a:pPr marL="457200" lvl="1" indent="0">
              <a:buFont typeface="Wingdings 3" panose="05040102010807070707" charset="2"/>
              <a:buNone/>
            </a:pPr>
            <a:r>
              <a:rPr lang="en-US" sz="2000" dirty="0"/>
              <a:t>[06]. ..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Automation Steps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988" y="2976988"/>
            <a:ext cx="8825659" cy="34163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[01]. Open Browser(Chrome) </a:t>
            </a:r>
            <a:r>
              <a:rPr lang="en-US" sz="2000" dirty="0" smtClean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[02]. Type URL as </a:t>
            </a:r>
            <a:r>
              <a:rPr lang="en-US" sz="2000" dirty="0" smtClean="0">
                <a:hlinkClick r:id="rId1"/>
              </a:rPr>
              <a:t>http://orangehrm.qedgetech.com/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[03]. Type Username “Admin” (Valid username</a:t>
            </a:r>
            <a:r>
              <a:rPr lang="en-US" sz="2000" dirty="0"/>
              <a:t>)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[04]. Type Password “123” (Invalid Password</a:t>
            </a:r>
            <a:r>
              <a:rPr lang="en-US" sz="2000" dirty="0"/>
              <a:t>)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[05]. Click Login </a:t>
            </a:r>
            <a:r>
              <a:rPr lang="en-US" sz="2000" dirty="0"/>
              <a:t>Button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pPr marL="457200" lvl="1" indent="0">
              <a:buNone/>
            </a:pPr>
            <a:r>
              <a:rPr lang="en-US" sz="2000" dirty="0" smtClean="0"/>
              <a:t>[06]. Verify “Invalid credentials” </a:t>
            </a:r>
            <a:r>
              <a:rPr lang="en-US" sz="2000" dirty="0"/>
              <a:t>Message </a:t>
            </a:r>
            <a:r>
              <a:rPr lang="en-US" sz="2000" dirty="0">
                <a:solidFill>
                  <a:schemeClr val="accent5"/>
                </a:solidFill>
              </a:rPr>
              <a:t>Automatically</a:t>
            </a:r>
            <a:endParaRPr lang="en-US" sz="2000" dirty="0" smtClean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 to automate?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Programming language - Java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Programming tool - InteliJ IDEA</a:t>
            </a:r>
            <a:endParaRPr lang="en-US" dirty="0" smtClean="0">
              <a:solidFill>
                <a:schemeClr val="accent2"/>
              </a:solidFill>
            </a:endParaRPr>
          </a:p>
          <a:p>
            <a:pPr algn="l"/>
            <a:r>
              <a:rPr lang="en-US" dirty="0" smtClean="0">
                <a:solidFill>
                  <a:schemeClr val="accent2"/>
                </a:solidFill>
              </a:rPr>
              <a:t>Selenium Webdriver API</a:t>
            </a:r>
            <a:endParaRPr lang="en-US" dirty="0" smtClean="0">
              <a:solidFill>
                <a:schemeClr val="accent2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Open Chrome Browser Using Selenium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Navigate to HRM Website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Type Username “Admin”</a:t>
            </a:r>
            <a:endParaRPr lang="en-US" sz="2000" dirty="0"/>
          </a:p>
          <a:p>
            <a:r>
              <a:rPr lang="en-US" sz="2000" dirty="0"/>
              <a:t>Type Password “123”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0090121" y="3958677"/>
            <a:ext cx="279425" cy="309093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elp 9">
            <a:hlinkClick r:id="" action="ppaction://noaction" highlightClick="1"/>
          </p:cNvPr>
          <p:cNvSpPr/>
          <p:nvPr/>
        </p:nvSpPr>
        <p:spPr>
          <a:xfrm>
            <a:off x="9650960" y="4267770"/>
            <a:ext cx="279425" cy="309093"/>
          </a:xfrm>
          <a:prstGeom prst="actionButtonHelp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Help 10">
            <a:hlinkClick r:id="" action="ppaction://noaction" highlightClick="1"/>
          </p:cNvPr>
          <p:cNvSpPr/>
          <p:nvPr/>
        </p:nvSpPr>
        <p:spPr>
          <a:xfrm>
            <a:off x="10021447" y="3958676"/>
            <a:ext cx="346480" cy="309093"/>
          </a:xfrm>
          <a:prstGeom prst="actionButtonHelp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>
            <p:ph sz="half" idx="2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72735" y="3185160"/>
            <a:ext cx="4184015" cy="2037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Locating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locate elements in a webpage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429591" y="3814431"/>
            <a:ext cx="708338" cy="296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83913" y="3629765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75575" y="4487245"/>
            <a:ext cx="708338" cy="30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65218" y="4651551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405352" y="3962539"/>
            <a:ext cx="2112135" cy="35188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560640" y="3562307"/>
            <a:ext cx="708338" cy="296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273337" y="3377641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Name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9560640" y="4326525"/>
            <a:ext cx="708338" cy="304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273337" y="443900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57" y="2792700"/>
            <a:ext cx="1710266" cy="3500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00331"/>
          </a:xfrm>
        </p:spPr>
        <p:txBody>
          <a:bodyPr>
            <a:normAutofit/>
          </a:bodyPr>
          <a:lstStyle/>
          <a:p>
            <a:r>
              <a:rPr lang="en-US" sz="2000" dirty="0"/>
              <a:t>Type Username “Admin”</a:t>
            </a:r>
            <a:endParaRPr lang="en-US" sz="2000" dirty="0"/>
          </a:p>
          <a:p>
            <a:r>
              <a:rPr lang="en-US" sz="2000" dirty="0"/>
              <a:t>Type Password “123”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71720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36961" y="3461392"/>
            <a:ext cx="339834" cy="389300"/>
          </a:xfrm>
          <a:prstGeom prst="rect">
            <a:avLst/>
          </a:prstGeom>
        </p:spPr>
      </p:pic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0090121" y="3958677"/>
            <a:ext cx="279425" cy="309093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16484" y="3844354"/>
            <a:ext cx="339834" cy="389300"/>
          </a:xfrm>
          <a:prstGeom prst="rect">
            <a:avLst/>
          </a:prstGeom>
        </p:spPr>
      </p:pic>
      <p:pic>
        <p:nvPicPr>
          <p:cNvPr id="12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675645" y="4164739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54954" y="497150"/>
            <a:ext cx="8761413" cy="7069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Can use Id and Name Always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462" y="2736447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hlinkClick r:id="rId1"/>
              </a:rPr>
              <a:t>http://mavenrepository.com</a:t>
            </a:r>
            <a:endParaRPr lang="en-US" sz="3200" b="1" dirty="0"/>
          </a:p>
          <a:p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Inspect Search Button ?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577700" cy="3900331"/>
          </a:xfrm>
        </p:spPr>
        <p:txBody>
          <a:bodyPr>
            <a:normAutofit/>
          </a:bodyPr>
          <a:lstStyle/>
          <a:p>
            <a:r>
              <a:rPr lang="en-US" sz="2000" dirty="0"/>
              <a:t>Click Login Button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pic>
        <p:nvPicPr>
          <p:cNvPr id="8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51279" y="3824935"/>
            <a:ext cx="339834" cy="3893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711445" y="4164739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400928" y="4509945"/>
            <a:ext cx="339834" cy="3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577700" cy="3900331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Verify “</a:t>
            </a:r>
            <a:r>
              <a:rPr lang="en-US" sz="2000" dirty="0">
                <a:solidFill>
                  <a:srgbClr val="FF0000"/>
                </a:solidFill>
              </a:rPr>
              <a:t>Invalid Credentials</a:t>
            </a:r>
            <a:r>
              <a:rPr lang="en-US" sz="2000" dirty="0" smtClean="0"/>
              <a:t>”</a:t>
            </a:r>
            <a:endParaRPr lang="en-US" sz="2000" dirty="0" smtClean="0"/>
          </a:p>
          <a:p>
            <a:pPr lvl="2"/>
            <a:r>
              <a:rPr lang="en-US" dirty="0" smtClean="0"/>
              <a:t>Invalid Password</a:t>
            </a:r>
            <a:endParaRPr lang="en-US" dirty="0" smtClean="0"/>
          </a:p>
          <a:p>
            <a:pPr lvl="2"/>
            <a:r>
              <a:rPr lang="en-US" dirty="0" smtClean="0"/>
              <a:t>Password is wrong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37" y="3292500"/>
            <a:ext cx="3829584" cy="1895740"/>
          </a:xfrm>
          <a:prstGeom prst="rect">
            <a:avLst/>
          </a:prstGeom>
        </p:spPr>
      </p:pic>
      <p:pic>
        <p:nvPicPr>
          <p:cNvPr id="7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920204" y="3189469"/>
            <a:ext cx="339834" cy="389300"/>
          </a:xfrm>
          <a:prstGeom prst="rect">
            <a:avLst/>
          </a:prstGeom>
        </p:spPr>
      </p:pic>
      <p:pic>
        <p:nvPicPr>
          <p:cNvPr id="5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149840" y="3500029"/>
            <a:ext cx="339834" cy="389300"/>
          </a:xfrm>
          <a:prstGeom prst="rect">
            <a:avLst/>
          </a:prstGeom>
        </p:spPr>
      </p:pic>
      <p:pic>
        <p:nvPicPr>
          <p:cNvPr id="8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0051279" y="3824935"/>
            <a:ext cx="339834" cy="3893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711445" y="4164739"/>
            <a:ext cx="339834" cy="389300"/>
          </a:xfrm>
          <a:prstGeom prst="rect">
            <a:avLst/>
          </a:prstGeom>
        </p:spPr>
      </p:pic>
      <p:pic>
        <p:nvPicPr>
          <p:cNvPr id="10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9400928" y="4509945"/>
            <a:ext cx="339834" cy="389300"/>
          </a:xfrm>
          <a:prstGeom prst="rect">
            <a:avLst/>
          </a:prstGeom>
        </p:spPr>
      </p:pic>
      <p:pic>
        <p:nvPicPr>
          <p:cNvPr id="11" name="Content Placeholder 8"/>
          <p:cNvPicPr>
            <a:picLocks noChangeAspect="1"/>
          </p:cNvPicPr>
          <p:nvPr/>
        </p:nvPicPr>
        <p:blipFill rotWithShape="1">
          <a:blip r:embed="rId2"/>
          <a:srcRect r="56505" b="347"/>
          <a:stretch>
            <a:fillRect/>
          </a:stretch>
        </p:blipFill>
        <p:spPr>
          <a:xfrm>
            <a:off x="11101721" y="4798940"/>
            <a:ext cx="339834" cy="3893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318197" y="3013656"/>
            <a:ext cx="1558344" cy="5651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50452" y="2578668"/>
            <a:ext cx="276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SRS / Test case Defined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2" idx="1"/>
          </p:cNvCxnSpPr>
          <p:nvPr/>
        </p:nvCxnSpPr>
        <p:spPr>
          <a:xfrm flipH="1">
            <a:off x="4803820" y="2763334"/>
            <a:ext cx="13466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Basic </a:t>
            </a:r>
            <a:r>
              <a:rPr lang="en-US" sz="2400" dirty="0" smtClean="0"/>
              <a:t>Commands </a:t>
            </a:r>
            <a:r>
              <a:rPr lang="en-US" sz="2400" dirty="0"/>
              <a:t>we learned</a:t>
            </a:r>
            <a:endParaRPr lang="en-US" sz="2400" dirty="0"/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Window Maximize</a:t>
            </a:r>
            <a:endParaRPr lang="en-US" sz="2000" dirty="0" err="1" smtClean="0">
              <a:solidFill>
                <a:srgbClr val="FF000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B050"/>
                </a:solidFill>
              </a:rPr>
              <a:t>Chromedriver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>
                <a:solidFill>
                  <a:srgbClr val="00B050"/>
                </a:solidFill>
              </a:rPr>
              <a:t>Get </a:t>
            </a:r>
            <a:endParaRPr lang="en-US" sz="2000" dirty="0" smtClean="0">
              <a:solidFill>
                <a:srgbClr val="00B050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0B050"/>
                </a:solidFill>
              </a:rPr>
              <a:t>SendKeys</a:t>
            </a:r>
            <a:endParaRPr lang="en-US" sz="2000" dirty="0" smtClean="0">
              <a:solidFill>
                <a:srgbClr val="00B050"/>
              </a:solidFill>
            </a:endParaRP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Click</a:t>
            </a:r>
            <a:endParaRPr lang="en-US" sz="2000" dirty="0">
              <a:solidFill>
                <a:srgbClr val="FF0000"/>
              </a:solidFill>
            </a:endParaRPr>
          </a:p>
          <a:p>
            <a:pPr lvl="1" algn="l"/>
            <a:r>
              <a:rPr lang="en-US" sz="2000" dirty="0" smtClean="0">
                <a:solidFill>
                  <a:srgbClr val="FF0000"/>
                </a:solidFill>
              </a:rPr>
              <a:t>Close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6542467" y="2765150"/>
            <a:ext cx="4842457" cy="291488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36979" y="2903112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Selenium </a:t>
            </a:r>
            <a:r>
              <a:rPr lang="en-US" b="1" dirty="0" smtClean="0">
                <a:solidFill>
                  <a:srgbClr val="00B050"/>
                </a:solidFill>
              </a:rPr>
              <a:t>API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Practice Task 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654973" cy="3416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Login</a:t>
            </a:r>
            <a:r>
              <a:rPr lang="en-US" sz="2400" dirty="0"/>
              <a:t> to the </a:t>
            </a:r>
            <a:r>
              <a:rPr lang="en-US" sz="2400" b="1" dirty="0"/>
              <a:t>&lt;</a:t>
            </a:r>
            <a:r>
              <a:rPr lang="en-US" sz="2400" b="1" dirty="0">
                <a:solidFill>
                  <a:srgbClr val="FF0000"/>
                </a:solidFill>
              </a:rPr>
              <a:t>Your System</a:t>
            </a:r>
            <a:r>
              <a:rPr lang="en-US" sz="2400" b="1" dirty="0"/>
              <a:t>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Practice Task 02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654973" cy="34163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Navigate to the Maven Repository and type “Selenium” and click search, then select </a:t>
            </a:r>
            <a:r>
              <a:rPr lang="en-US" sz="2400" b="1" u="sng" dirty="0">
                <a:hlinkClick r:id="rId1"/>
              </a:rPr>
              <a:t>Selenium Java</a:t>
            </a:r>
            <a:r>
              <a:rPr lang="en-US" sz="2400" b="1" u="sng" dirty="0"/>
              <a:t> {New Project}</a:t>
            </a:r>
            <a:endParaRPr lang="en-US" sz="2400" b="1" u="sng" dirty="0"/>
          </a:p>
          <a:p>
            <a:pPr algn="just"/>
            <a:r>
              <a:rPr lang="en-US" sz="2400" b="1" dirty="0"/>
              <a:t>Write and automate Test cases for ‘’</a:t>
            </a:r>
            <a:endParaRPr lang="en-US" sz="2400" b="1" dirty="0"/>
          </a:p>
          <a:p>
            <a:pPr marL="0" indent="0" algn="just"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Identified Limitation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849" y="1809434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 </a:t>
            </a:r>
            <a:endParaRPr lang="en-US" sz="2400" b="1" dirty="0"/>
          </a:p>
          <a:p>
            <a:r>
              <a:rPr lang="en-US" sz="2400" b="1" dirty="0"/>
              <a:t>Limitation of verify statement </a:t>
            </a:r>
            <a:endParaRPr lang="en-US" sz="2400" b="1" dirty="0"/>
          </a:p>
          <a:p>
            <a:r>
              <a:rPr lang="en-US" sz="2400" b="1" dirty="0"/>
              <a:t>More java less Selenium </a:t>
            </a:r>
            <a:endParaRPr lang="en-US" sz="2400" b="1" dirty="0"/>
          </a:p>
          <a:p>
            <a:r>
              <a:rPr lang="en-US" sz="2400" b="1" dirty="0"/>
              <a:t>Complex with more elements </a:t>
            </a:r>
            <a:endParaRPr lang="en-US" sz="2400" b="1" dirty="0"/>
          </a:p>
          <a:p>
            <a:r>
              <a:rPr lang="en-US" sz="2400" b="1" dirty="0"/>
              <a:t>No: of classes</a:t>
            </a:r>
            <a:endParaRPr lang="en-US" sz="24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7231" y="2833352"/>
            <a:ext cx="8761413" cy="134578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TestNG 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Framework with Selenium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8362_1*a*1"/>
  <p:tag name="KSO_WM_TEMPLATE_CATEGORY" val="custom"/>
  <p:tag name="KSO_WM_TEMPLATE_INDEX" val="20238362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1"/>
  <p:tag name="KSO_WM_UNIT_VALUE" val="29"/>
  <p:tag name="KSO_WM_UNIT_PRESET_TEXT" val="Your title here"/>
</p:tagLst>
</file>

<file path=ppt/tags/tag6.xml><?xml version="1.0" encoding="utf-8"?>
<p:tagLst xmlns:p="http://schemas.openxmlformats.org/presentationml/2006/main">
  <p:tag name="KSO_WM_SLIDE_ID" val="custom20238362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8362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50.25"/>
  <p:tag name="KSO_WM_ASSIST_SLIDE" val="1"/>
  <p:tag name="KSO_WM_SLIDE_SUBTYPE" val="picTxt"/>
  <p:tag name="KSO_WM_DIAGRAM_GROUP_CODE" val="l1-1"/>
  <p:tag name="KSO_WM_SLIDE_DIAGTYPE" val="l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8362_1*a*1"/>
  <p:tag name="KSO_WM_TEMPLATE_CATEGORY" val="custom"/>
  <p:tag name="KSO_WM_TEMPLATE_INDEX" val="20238362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1"/>
  <p:tag name="KSO_WM_UNIT_VALUE" val="29"/>
  <p:tag name="KSO_WM_UNIT_PRESET_TEXT" val="Your title here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369_3*l_h_i*1_1_1"/>
  <p:tag name="KSO_WM_TEMPLATE_CATEGORY" val="diagram"/>
  <p:tag name="KSO_WM_TEMPLATE_INDEX" val="2023836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1"/>
</p:tagLst>
</file>

<file path=ppt/tags/tag9.xml><?xml version="1.0" encoding="utf-8"?>
<p:tagLst xmlns:p="http://schemas.openxmlformats.org/presentationml/2006/main">
  <p:tag name="KSO_WM_BEAUTIFY_FLAG" val="#wm#"/>
  <p:tag name="KSO_WM_DIAGRAM_VIRTUALLY_FRAME" val="{&quot;height&quot;:342.95001220703125,&quot;left&quot;:58.4,&quot;top&quot;:136.79999389648438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8369_3*l_h_f*1_1_1"/>
  <p:tag name="KSO_WM_TEMPLATE_CATEGORY" val="diagram"/>
  <p:tag name="KSO_WM_TEMPLATE_INDEX" val="20238369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Presentations are communication tools that can be used as demonstrations, lectures, speeches, reports, and more. It serves a variety of purposes, making presentations powerful tools for convincing and teaching."/>
  <p:tag name="KSO_WM_UNIT_USESOURCEFORMAT_APPLY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369_3*l_h_i*1_1_2"/>
  <p:tag name="KSO_WM_TEMPLATE_CATEGORY" val="diagram"/>
  <p:tag name="KSO_WM_TEMPLATE_INDEX" val="2023836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369_3*l_h_i*1_1_3"/>
  <p:tag name="KSO_WM_TEMPLATE_CATEGORY" val="diagram"/>
  <p:tag name="KSO_WM_TEMPLATE_INDEX" val="2023836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2_1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1"/>
</p:tagLst>
</file>

<file path=ppt/tags/tag13.xml><?xml version="1.0" encoding="utf-8"?>
<p:tagLst xmlns:p="http://schemas.openxmlformats.org/presentationml/2006/main">
  <p:tag name="KSO_WM_BEAUTIFY_FLAG" val="#wm#"/>
  <p:tag name="KSO_WM_DIAGRAM_VIRTUALLY_FRAME" val="{&quot;height&quot;:342.95001220703125,&quot;left&quot;:58.4,&quot;top&quot;:136.79999389648438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8369_3*l_h_f*1_2_1"/>
  <p:tag name="KSO_WM_TEMPLATE_CATEGORY" val="diagram"/>
  <p:tag name="KSO_WM_TEMPLATE_INDEX" val="20238369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Presentations are communication tools that can be used as demonstrations, lectures, speeches, reports, and more. It serves a variety of purposes, making presentations powerful tools for convincing and teaching."/>
  <p:tag name="KSO_WM_UNIT_USESOURCEFORMAT_APPLY" val="1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2_2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2_3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3_1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1"/>
</p:tagLst>
</file>

<file path=ppt/tags/tag17.xml><?xml version="1.0" encoding="utf-8"?>
<p:tagLst xmlns:p="http://schemas.openxmlformats.org/presentationml/2006/main">
  <p:tag name="KSO_WM_BEAUTIFY_FLAG" val="#wm#"/>
  <p:tag name="KSO_WM_DIAGRAM_VIRTUALLY_FRAME" val="{&quot;height&quot;:342.95001220703125,&quot;left&quot;:58.4,&quot;top&quot;:136.79999389648438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8369_3*l_h_f*1_3_1"/>
  <p:tag name="KSO_WM_TEMPLATE_CATEGORY" val="diagram"/>
  <p:tag name="KSO_WM_TEMPLATE_INDEX" val="20238369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Presentations are communication tools that can be used as demonstrations, lectures, speeches, reports, and more. It serves a variety of purposes, making presentations powerful tools for convincing and teaching."/>
  <p:tag name="KSO_WM_UNIT_USESOURCEFORMAT_APPLY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3_2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3_3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4_1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USESOURCEFORMAT_APPLY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4_2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369_3*l_h_i*1_4_3"/>
  <p:tag name="KSO_WM_TEMPLATE_CATEGORY" val="diagram"/>
  <p:tag name="KSO_WM_TEMPLATE_INDEX" val="20238369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42.95001220703125,&quot;left&quot;:58.4,&quot;top&quot;:136.79999389648438,&quot;width&quot;:846.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3.xml><?xml version="1.0" encoding="utf-8"?>
<p:tagLst xmlns:p="http://schemas.openxmlformats.org/presentationml/2006/main">
  <p:tag name="KSO_WM_DIAGRAM_VIRTUALLY_FRAME" val="{&quot;height&quot;:342.95001220703125,&quot;left&quot;:58.4,&quot;top&quot;:136.79999389648438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8369_3*l_h_f*1_2_1"/>
  <p:tag name="KSO_WM_TEMPLATE_CATEGORY" val="diagram"/>
  <p:tag name="KSO_WM_TEMPLATE_INDEX" val="20238369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Presentations are communication tools that can be used as demonstrations, lectures, speeches, reports, and more. It serves a variety of purposes, making presentations powerful tools for convincing and teaching."/>
  <p:tag name="KSO_WM_UNIT_USESOURCEFORMAT_APPLY" val="1"/>
</p:tagLst>
</file>

<file path=ppt/tags/tag24.xml><?xml version="1.0" encoding="utf-8"?>
<p:tagLst xmlns:p="http://schemas.openxmlformats.org/presentationml/2006/main">
  <p:tag name="KSO_WM_DIAGRAM_VIRTUALLY_FRAME" val="{&quot;height&quot;:342.95001220703125,&quot;left&quot;:58.4,&quot;top&quot;:136.79999389648438,&quot;width&quot;:846.25}"/>
  <p:tag name="KSO_WM_UNIT_HIGHLIGHT" val="0"/>
  <p:tag name="KSO_WM_UNIT_COMPATIBLE" val="0"/>
  <p:tag name="KSO_WM_UNIT_DIAGRAM_ISNUMVISUAL" val="0"/>
  <p:tag name="KSO_WM_UNIT_DIAGRAM_ISREFERUNIT" val="0"/>
  <p:tag name="KSO_WM_UNIT_ID" val="diagram20238369_3*l_h_f*1_2_1"/>
  <p:tag name="KSO_WM_TEMPLATE_CATEGORY" val="diagram"/>
  <p:tag name="KSO_WM_TEMPLATE_INDEX" val="20238369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0"/>
  <p:tag name="KSO_WM_UNIT_PRESET_TEXT" val="Presentations are communication tools that can be used as demonstrations, lectures, speeches, reports, and more. It serves a variety of purposes, making presentations powerful tools for convincing and teaching."/>
  <p:tag name="KSO_WM_UNIT_USESOURCEFORMAT_APPLY" val="1"/>
</p:tagLst>
</file>

<file path=ppt/tags/tag25.xml><?xml version="1.0" encoding="utf-8"?>
<p:tagLst xmlns:p="http://schemas.openxmlformats.org/presentationml/2006/main">
  <p:tag name="KSO_WM_SLIDE_ID" val="custom20238362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20238362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50.25"/>
  <p:tag name="KSO_WM_ASSIST_SLIDE" val="1"/>
  <p:tag name="KSO_WM_SLIDE_SUBTYPE" val="picTxt"/>
  <p:tag name="KSO_WM_DIAGRAM_GROUP_CODE" val="l1-1"/>
  <p:tag name="KSO_WM_SLIDE_DIAGTYPE" val="l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29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0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1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2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3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4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5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6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7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8.xml><?xml version="1.0" encoding="utf-8"?>
<p:tagLst xmlns:p="http://schemas.openxmlformats.org/presentationml/2006/main">
  <p:tag name="KSO_WM_DIAGRAM_VIRTUALLY_FRAME" val="{&quot;height&quot;:235.6269291338583,&quot;left&quot;:371.48425196850394,&quot;top&quot;:292.5911023622047,&quot;width&quot;:405.56574803149607}"/>
</p:tagLst>
</file>

<file path=ppt/tags/tag39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4705</Words>
  <Application>WPS Presentation</Application>
  <PresentationFormat>Widescreen</PresentationFormat>
  <Paragraphs>459</Paragraphs>
  <Slides>47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9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华文新魏</vt:lpstr>
      <vt:lpstr>Segoe Print</vt:lpstr>
      <vt:lpstr>Facet</vt:lpstr>
      <vt:lpstr>Test Automation With Selenium Introduction</vt:lpstr>
      <vt:lpstr>PowerPoint 演示文稿</vt:lpstr>
      <vt:lpstr>PowerPoint 演示文稿</vt:lpstr>
      <vt:lpstr>Support Channels</vt:lpstr>
      <vt:lpstr>Our Trannings</vt:lpstr>
      <vt:lpstr>Why Need Software Quality Assurance?</vt:lpstr>
      <vt:lpstr>Roles In a IT Company</vt:lpstr>
      <vt:lpstr>Process</vt:lpstr>
      <vt:lpstr>Break down Project Tasks</vt:lpstr>
      <vt:lpstr>How can i Manage this Project</vt:lpstr>
      <vt:lpstr>Project Mangment Tools/Documents</vt:lpstr>
      <vt:lpstr>PowerPoint 演示文稿</vt:lpstr>
      <vt:lpstr>Bug/Defect</vt:lpstr>
      <vt:lpstr>Login Page Is Done</vt:lpstr>
      <vt:lpstr>Let’s Start </vt:lpstr>
      <vt:lpstr>Let’s Start </vt:lpstr>
      <vt:lpstr>How Automate?</vt:lpstr>
      <vt:lpstr>Why Selenium?</vt:lpstr>
      <vt:lpstr>Why Selenium?</vt:lpstr>
      <vt:lpstr>What is Selenium</vt:lpstr>
      <vt:lpstr>Selenium Suite</vt:lpstr>
      <vt:lpstr>Selenium Suite</vt:lpstr>
      <vt:lpstr>Selenium Suite</vt:lpstr>
      <vt:lpstr>Selenium Suite</vt:lpstr>
      <vt:lpstr>01. Webdriver (Selenium)</vt:lpstr>
      <vt:lpstr>PowerPoint 演示文稿</vt:lpstr>
      <vt:lpstr>PowerPoint 演示文稿</vt:lpstr>
      <vt:lpstr>java</vt:lpstr>
      <vt:lpstr>Minimum Java version Support to Selenium</vt:lpstr>
      <vt:lpstr>InteliJ IDEA</vt:lpstr>
      <vt:lpstr>Maven</vt:lpstr>
      <vt:lpstr>Let’s Start </vt:lpstr>
      <vt:lpstr>Automation Steps</vt:lpstr>
      <vt:lpstr>What we need to automate?</vt:lpstr>
      <vt:lpstr>PowerPoint 演示文稿</vt:lpstr>
      <vt:lpstr>PowerPoint 演示文稿</vt:lpstr>
      <vt:lpstr>PowerPoint 演示文稿</vt:lpstr>
      <vt:lpstr>Locating Elements</vt:lpstr>
      <vt:lpstr>PowerPoint 演示文稿</vt:lpstr>
      <vt:lpstr>   Can use Id and Name Always ?</vt:lpstr>
      <vt:lpstr>PowerPoint 演示文稿</vt:lpstr>
      <vt:lpstr>PowerPoint 演示文稿</vt:lpstr>
      <vt:lpstr>PowerPoint 演示文稿</vt:lpstr>
      <vt:lpstr>Automation Practice Task 01</vt:lpstr>
      <vt:lpstr>Automation Practice Task 02</vt:lpstr>
      <vt:lpstr>Identified Limitation</vt:lpstr>
      <vt:lpstr>TestNG  Framework with Selenium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WebApplication Automation With Selenium</dc:title>
  <dc:creator>Windows User</dc:creator>
  <cp:lastModifiedBy>Sachintha Sri lakmal</cp:lastModifiedBy>
  <cp:revision>446</cp:revision>
  <dcterms:created xsi:type="dcterms:W3CDTF">2018-07-30T04:26:00Z</dcterms:created>
  <dcterms:modified xsi:type="dcterms:W3CDTF">2026-01-06T16:37:37Z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ICV">
    <vt:lpwstr>F1BA9192C87A4EC6ADA958F9E99BC0F4</vt:lpwstr>
  </property>
  <property fmtid="{D5CDD505-2E9C-101B-9397-08002B2CF9AE}" pid="4" name="KSOProductBuildVer">
    <vt:lpwstr>1033-12.2.0.23196</vt:lpwstr>
  </property>
</Properties>
</file>