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2"/>
  </p:notesMasterIdLst>
  <p:sldIdLst>
    <p:sldId id="256" r:id="rId3"/>
    <p:sldId id="269" r:id="rId4"/>
    <p:sldId id="270" r:id="rId5"/>
    <p:sldId id="278" r:id="rId6"/>
    <p:sldId id="276" r:id="rId7"/>
    <p:sldId id="277" r:id="rId8"/>
    <p:sldId id="279" r:id="rId9"/>
    <p:sldId id="347" r:id="rId10"/>
    <p:sldId id="324" r:id="rId11"/>
    <p:sldId id="385" r:id="rId12"/>
    <p:sldId id="399" r:id="rId13"/>
    <p:sldId id="387" r:id="rId14"/>
    <p:sldId id="386" r:id="rId15"/>
    <p:sldId id="326" r:id="rId16"/>
    <p:sldId id="283" r:id="rId17"/>
    <p:sldId id="348" r:id="rId18"/>
    <p:sldId id="305" r:id="rId19"/>
    <p:sldId id="306" r:id="rId20"/>
    <p:sldId id="309" r:id="rId21"/>
    <p:sldId id="327" r:id="rId22"/>
    <p:sldId id="316" r:id="rId23"/>
    <p:sldId id="319" r:id="rId24"/>
    <p:sldId id="315" r:id="rId25"/>
    <p:sldId id="318" r:id="rId26"/>
    <p:sldId id="287" r:id="rId27"/>
    <p:sldId id="301" r:id="rId28"/>
    <p:sldId id="321" r:id="rId29"/>
    <p:sldId id="302" r:id="rId30"/>
    <p:sldId id="304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14" autoAdjust="0"/>
    <p:restoredTop sz="94660"/>
  </p:normalViewPr>
  <p:slideViewPr>
    <p:cSldViewPr snapToGrid="0">
      <p:cViewPr>
        <p:scale>
          <a:sx n="80" d="100"/>
          <a:sy n="80" d="100"/>
        </p:scale>
        <p:origin x="456" y="-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commentAuthors" Target="commentAuthors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notesMaster" Target="notesMasters/notesMaster1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6000" y="394405"/>
            <a:ext cx="10800000" cy="792000"/>
          </a:xfrm>
        </p:spPr>
        <p:txBody>
          <a:bodyPr wrap="square" lIns="0" tIns="0" rIns="0" bIns="0">
            <a:normAutofit/>
          </a:bodyPr>
          <a:lstStyle>
            <a:lvl1pPr algn="l" fontAlgn="base"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451C3-0FF4-47C4-B829-773ADF60F88C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hyperlink" Target="http://www.seleniumhq.org/" TargetMode="Externa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15.xml"/><Relationship Id="rId10" Type="http://schemas.openxmlformats.org/officeDocument/2006/relationships/tags" Target="../tags/tag14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://hrm.pragmatictestlabs.com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tags" Target="../tags/tag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://mavenrepository.com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://mavenrepository.com/artifact/org.seleniumhq.selenium/selenium-java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395" y="741796"/>
            <a:ext cx="10388296" cy="2677648"/>
          </a:xfrm>
        </p:spPr>
        <p:txBody>
          <a:bodyPr/>
          <a:lstStyle/>
          <a:p>
            <a:pPr algn="ctr"/>
            <a:r>
              <a:rPr lang="en-US" altLang="en-GB" sz="3200" b="1" dirty="0">
                <a:solidFill>
                  <a:srgbClr val="00B050"/>
                </a:solidFill>
              </a:rPr>
              <a:t>Test </a:t>
            </a:r>
            <a:r>
              <a:rPr lang="en-GB" sz="3200" b="1" dirty="0">
                <a:solidFill>
                  <a:srgbClr val="00B050"/>
                </a:solidFill>
              </a:rPr>
              <a:t>Automation With Selenium</a:t>
            </a:r>
            <a:br>
              <a:rPr lang="en-GB" sz="3200" b="1" dirty="0">
                <a:solidFill>
                  <a:srgbClr val="00B050"/>
                </a:solidFill>
              </a:rPr>
            </a:br>
            <a:r>
              <a:rPr lang="en-US" altLang="en-GB" sz="3200" b="1" dirty="0">
                <a:solidFill>
                  <a:srgbClr val="00B050"/>
                </a:solidFill>
              </a:rPr>
              <a:t>Introduction</a:t>
            </a:r>
            <a:endParaRPr lang="en-US" altLang="en-GB" sz="32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What is Selenium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26" y="3105814"/>
            <a:ext cx="2532844" cy="22922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68608" y="5628872"/>
            <a:ext cx="44684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b="1" dirty="0"/>
              <a:t> </a:t>
            </a:r>
            <a:r>
              <a:rPr lang="en-US" sz="2400" b="1" dirty="0">
                <a:hlinkClick r:id="rId2"/>
              </a:rPr>
              <a:t>https://www.selenium.dev/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262436" y="2549834"/>
            <a:ext cx="4531995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What is Selenium – </a:t>
            </a:r>
            <a:endParaRPr lang="en-US" sz="2400" b="1" dirty="0"/>
          </a:p>
          <a:p>
            <a:pPr indent="0">
              <a:buFont typeface="Arial" panose="020B0604020202020204" pitchFamily="34" charset="0"/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pPr indent="457200"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chemeClr val="tx1"/>
                </a:solidFill>
              </a:rPr>
              <a:t>Test Automation Tool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Suite</a:t>
            </a:r>
            <a:r>
              <a:rPr lang="en-US" sz="2400" b="1" dirty="0" smtClean="0">
                <a:solidFill>
                  <a:srgbClr val="FF0000"/>
                </a:solidFill>
              </a:rPr>
              <a:t>?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62082" y="4042286"/>
            <a:ext cx="2678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Jason Huggins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268608" y="5167207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“</a:t>
            </a:r>
            <a:r>
              <a:rPr lang="en-US" sz="2400" b="1" dirty="0">
                <a:solidFill>
                  <a:srgbClr val="00B050"/>
                </a:solidFill>
              </a:rPr>
              <a:t>Selenium</a:t>
            </a:r>
            <a:r>
              <a:rPr lang="en-US" sz="2400" b="1" dirty="0"/>
              <a:t>”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233861" y="4605009"/>
            <a:ext cx="3034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 Birth of selenium</a:t>
            </a:r>
            <a:endParaRPr lang="en-US" sz="2400" b="1" dirty="0"/>
          </a:p>
        </p:txBody>
      </p:sp>
      <p:pic>
        <p:nvPicPr>
          <p:cNvPr id="3" name="Picture 2"/>
          <p:cNvPicPr/>
          <p:nvPr/>
        </p:nvPicPr>
        <p:blipFill>
          <a:blip/>
          <a:stretch>
            <a:fillRect/>
          </a:stretch>
        </p:blipFill>
        <p:spPr>
          <a:xfrm>
            <a:off x="5905500" y="3238500"/>
            <a:ext cx="381000" cy="381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4880" y="2852420"/>
            <a:ext cx="2204720" cy="19583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Selenium </a:t>
            </a:r>
            <a:r>
              <a:rPr lang="en-US" b="1" dirty="0" smtClean="0">
                <a:solidFill>
                  <a:srgbClr val="00B050"/>
                </a:solidFill>
              </a:rPr>
              <a:t>Suite</a:t>
            </a:r>
            <a:endParaRPr lang="en-US" b="1" dirty="0" smtClean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10410274" cy="3416300"/>
          </a:xfrm>
        </p:spPr>
        <p:txBody>
          <a:bodyPr/>
          <a:lstStyle/>
          <a:p>
            <a:r>
              <a:rPr lang="en-US" sz="2400" dirty="0"/>
              <a:t>Selenium Integrated Development Environment (Selenium IDE)</a:t>
            </a:r>
            <a:endParaRPr lang="en-US" sz="2400" dirty="0"/>
          </a:p>
          <a:p>
            <a:r>
              <a:rPr lang="en-US" sz="2400" dirty="0"/>
              <a:t>Selenium Remote Controller (RC)</a:t>
            </a:r>
            <a:endParaRPr lang="en-US" sz="2400" dirty="0"/>
          </a:p>
          <a:p>
            <a:r>
              <a:rPr lang="en-US" sz="2400" dirty="0"/>
              <a:t>Selenium WebDriver</a:t>
            </a:r>
            <a:endParaRPr lang="en-US" sz="2400" dirty="0"/>
          </a:p>
          <a:p>
            <a:r>
              <a:rPr lang="en-US" sz="2400" dirty="0"/>
              <a:t>Selenium Grid</a:t>
            </a: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Selenium Suite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962548" y="2279157"/>
            <a:ext cx="1867437" cy="6439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Selenium Suit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15561" y="3616190"/>
            <a:ext cx="1867437" cy="64394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Selenium IDE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767217" y="3616190"/>
            <a:ext cx="1867437" cy="64394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Selenium RC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120499" y="3616190"/>
            <a:ext cx="1867437" cy="64394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Selenium WebDriver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09537" y="3616190"/>
            <a:ext cx="1867437" cy="64394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Selenium GRID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5896266" y="2923101"/>
            <a:ext cx="0" cy="2451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61319" y="3155323"/>
            <a:ext cx="7534141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157320" y="3155323"/>
            <a:ext cx="0" cy="4544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597756" y="3155323"/>
            <a:ext cx="10695" cy="4544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141372" y="3168202"/>
            <a:ext cx="0" cy="441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9695460" y="3168202"/>
            <a:ext cx="0" cy="4479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Selenium Suite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717850" y="1098039"/>
            <a:ext cx="1867437" cy="6439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Selenium Suit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70863" y="2435072"/>
            <a:ext cx="1867437" cy="64394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Selenium IDE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522519" y="2435072"/>
            <a:ext cx="1867437" cy="64394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Selenium RC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875801" y="2435072"/>
            <a:ext cx="1867437" cy="64394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Selenium WebDriver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164839" y="2435072"/>
            <a:ext cx="1867437" cy="64394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Selenium GRID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5651568" y="1741983"/>
            <a:ext cx="0" cy="2451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916621" y="1974205"/>
            <a:ext cx="7534141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912622" y="1974205"/>
            <a:ext cx="0" cy="4544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353058" y="1974205"/>
            <a:ext cx="10695" cy="4544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896674" y="1987084"/>
            <a:ext cx="0" cy="441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9450762" y="1987084"/>
            <a:ext cx="0" cy="4479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ight Brace 14"/>
          <p:cNvSpPr/>
          <p:nvPr/>
        </p:nvSpPr>
        <p:spPr>
          <a:xfrm rot="5400000">
            <a:off x="5472519" y="2410087"/>
            <a:ext cx="551151" cy="2060489"/>
          </a:xfrm>
          <a:prstGeom prst="rightBrace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>
            <p:custDataLst>
              <p:tags r:id="rId1"/>
            </p:custDataLst>
          </p:nvPr>
        </p:nvSpPr>
        <p:spPr>
          <a:xfrm>
            <a:off x="4717850" y="3715907"/>
            <a:ext cx="2178824" cy="756800"/>
          </a:xfrm>
          <a:prstGeom prst="roundRect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Selenium WebDriver 2</a:t>
            </a:r>
            <a:endParaRPr lang="en-US" dirty="0"/>
          </a:p>
        </p:txBody>
      </p:sp>
      <p:cxnSp>
        <p:nvCxnSpPr>
          <p:cNvPr id="18" name="Straight Arrow Connector 17"/>
          <p:cNvCxnSpPr>
            <a:endCxn id="19" idx="0"/>
          </p:cNvCxnSpPr>
          <p:nvPr>
            <p:custDataLst>
              <p:tags r:id="rId2"/>
            </p:custDataLst>
          </p:nvPr>
        </p:nvCxnSpPr>
        <p:spPr>
          <a:xfrm>
            <a:off x="5824285" y="4472707"/>
            <a:ext cx="0" cy="270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>
            <p:custDataLst>
              <p:tags r:id="rId3"/>
            </p:custDataLst>
          </p:nvPr>
        </p:nvSpPr>
        <p:spPr>
          <a:xfrm>
            <a:off x="4734873" y="4743164"/>
            <a:ext cx="2178824" cy="756800"/>
          </a:xfrm>
          <a:prstGeom prst="roundRect">
            <a:avLst/>
          </a:prstGeom>
          <a:solidFill>
            <a:srgbClr val="00B050"/>
          </a:solidFill>
          <a:ln w="57150">
            <a:solidFill>
              <a:schemeClr val="tx1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ym typeface="+mn-ea"/>
              </a:rPr>
              <a:t>Selenium WebDriver 3</a:t>
            </a:r>
            <a:endParaRPr lang="en-US" dirty="0"/>
          </a:p>
        </p:txBody>
      </p:sp>
      <p:sp>
        <p:nvSpPr>
          <p:cNvPr id="3" name="Text Box 2"/>
          <p:cNvSpPr txBox="1"/>
          <p:nvPr>
            <p:custDataLst>
              <p:tags r:id="rId4"/>
            </p:custDataLst>
          </p:nvPr>
        </p:nvSpPr>
        <p:spPr>
          <a:xfrm>
            <a:off x="8088630" y="3910330"/>
            <a:ext cx="17265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 2011</a:t>
            </a:r>
            <a:endParaRPr lang="en-US"/>
          </a:p>
        </p:txBody>
      </p:sp>
      <p:sp>
        <p:nvSpPr>
          <p:cNvPr id="17" name="Text Box 16"/>
          <p:cNvSpPr txBox="1"/>
          <p:nvPr>
            <p:custDataLst>
              <p:tags r:id="rId5"/>
            </p:custDataLst>
          </p:nvPr>
        </p:nvSpPr>
        <p:spPr>
          <a:xfrm>
            <a:off x="8141970" y="4951730"/>
            <a:ext cx="17265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2016</a:t>
            </a:r>
            <a:endParaRPr lang="en-US"/>
          </a:p>
        </p:txBody>
      </p:sp>
      <p:sp>
        <p:nvSpPr>
          <p:cNvPr id="20" name="Rounded Rectangle 19"/>
          <p:cNvSpPr/>
          <p:nvPr>
            <p:custDataLst>
              <p:tags r:id="rId6"/>
            </p:custDataLst>
          </p:nvPr>
        </p:nvSpPr>
        <p:spPr>
          <a:xfrm>
            <a:off x="4735508" y="5951569"/>
            <a:ext cx="2178824" cy="756800"/>
          </a:xfrm>
          <a:prstGeom prst="roundRect">
            <a:avLst/>
          </a:prstGeom>
          <a:solidFill>
            <a:srgbClr val="00B050"/>
          </a:solidFill>
          <a:ln w="57150">
            <a:solidFill>
              <a:schemeClr val="tx1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dirty="0">
                <a:sym typeface="+mn-ea"/>
              </a:rPr>
              <a:t>Selenium WebDriver 4</a:t>
            </a:r>
            <a:endParaRPr lang="en-US" dirty="0"/>
          </a:p>
        </p:txBody>
      </p:sp>
      <p:cxnSp>
        <p:nvCxnSpPr>
          <p:cNvPr id="21" name="Straight Arrow Connector 20"/>
          <p:cNvCxnSpPr/>
          <p:nvPr>
            <p:custDataLst>
              <p:tags r:id="rId7"/>
            </p:custDataLst>
          </p:nvPr>
        </p:nvCxnSpPr>
        <p:spPr>
          <a:xfrm>
            <a:off x="5857940" y="5590307"/>
            <a:ext cx="0" cy="270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21"/>
          <p:cNvSpPr txBox="1"/>
          <p:nvPr>
            <p:custDataLst>
              <p:tags r:id="rId8"/>
            </p:custDataLst>
          </p:nvPr>
        </p:nvSpPr>
        <p:spPr>
          <a:xfrm>
            <a:off x="8141970" y="6145530"/>
            <a:ext cx="17265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2021</a:t>
            </a:r>
            <a:endParaRPr lang="en-US"/>
          </a:p>
        </p:txBody>
      </p:sp>
      <p:cxnSp>
        <p:nvCxnSpPr>
          <p:cNvPr id="24" name="Straight Arrow Connector 23"/>
          <p:cNvCxnSpPr/>
          <p:nvPr>
            <p:custDataLst>
              <p:tags r:id="rId9"/>
            </p:custDataLst>
          </p:nvPr>
        </p:nvCxnSpPr>
        <p:spPr>
          <a:xfrm>
            <a:off x="6950075" y="4094480"/>
            <a:ext cx="119189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>
            <p:custDataLst>
              <p:tags r:id="rId10"/>
            </p:custDataLst>
          </p:nvPr>
        </p:nvCxnSpPr>
        <p:spPr>
          <a:xfrm>
            <a:off x="6972935" y="5135880"/>
            <a:ext cx="119189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>
            <p:custDataLst>
              <p:tags r:id="rId11"/>
            </p:custDataLst>
          </p:nvPr>
        </p:nvCxnSpPr>
        <p:spPr>
          <a:xfrm>
            <a:off x="6972935" y="6330315"/>
            <a:ext cx="119189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Selenium </a:t>
            </a:r>
            <a:r>
              <a:rPr lang="en-US" b="1" dirty="0"/>
              <a:t>Suite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4936791" y="3103405"/>
            <a:ext cx="1867437" cy="6439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Selenium Suit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489804" y="4440438"/>
            <a:ext cx="1867437" cy="64394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Selenium IDE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447540" y="4440555"/>
            <a:ext cx="2922270" cy="91059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Selenium </a:t>
            </a:r>
            <a:r>
              <a:rPr lang="en-US" dirty="0" smtClean="0"/>
              <a:t>WebDriver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383780" y="4440438"/>
            <a:ext cx="1867437" cy="64394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Selenium GRID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5870509" y="3747349"/>
            <a:ext cx="0" cy="2451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135562" y="3979571"/>
            <a:ext cx="7534141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131563" y="3979571"/>
            <a:ext cx="0" cy="4544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876986" y="3979571"/>
            <a:ext cx="0" cy="441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9669703" y="3992450"/>
            <a:ext cx="0" cy="4479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01. </a:t>
            </a:r>
            <a:r>
              <a:rPr lang="en-US" dirty="0" err="1" smtClean="0">
                <a:solidFill>
                  <a:srgbClr val="92D050"/>
                </a:solidFill>
              </a:rPr>
              <a:t>Webdriver</a:t>
            </a:r>
            <a:r>
              <a:rPr lang="en-US" dirty="0" smtClean="0">
                <a:solidFill>
                  <a:srgbClr val="92D05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(Selenium)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Selenium Webdriver is an </a:t>
            </a:r>
            <a:r>
              <a:rPr lang="en-US" dirty="0">
                <a:solidFill>
                  <a:srgbClr val="FF0000"/>
                </a:solidFill>
              </a:rPr>
              <a:t>API 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programming </a:t>
            </a:r>
            <a:r>
              <a:rPr lang="en-US" dirty="0" smtClean="0"/>
              <a:t>languages</a:t>
            </a:r>
            <a:endParaRPr lang="en-US" dirty="0" smtClean="0"/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Java</a:t>
            </a:r>
            <a:endParaRPr lang="en-US" dirty="0" smtClean="0"/>
          </a:p>
          <a:p>
            <a:pPr lvl="2"/>
            <a:r>
              <a:rPr lang="en-US" dirty="0" smtClean="0"/>
              <a:t>PHP</a:t>
            </a:r>
            <a:endParaRPr lang="en-US" dirty="0" smtClean="0"/>
          </a:p>
          <a:p>
            <a:pPr lvl="2"/>
            <a:r>
              <a:rPr lang="en-US" dirty="0" smtClean="0"/>
              <a:t>C#</a:t>
            </a:r>
            <a:endParaRPr lang="en-US" dirty="0" smtClean="0"/>
          </a:p>
          <a:p>
            <a:pPr lvl="2"/>
            <a:r>
              <a:rPr lang="en-US" dirty="0" smtClean="0"/>
              <a:t>Python </a:t>
            </a:r>
            <a:endParaRPr lang="en-US" dirty="0" smtClean="0"/>
          </a:p>
          <a:p>
            <a:pPr lvl="2"/>
            <a:r>
              <a:rPr lang="en-US" dirty="0"/>
              <a:t>Ruby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03" y="1638159"/>
            <a:ext cx="2558954" cy="3070744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650152" y="4835146"/>
            <a:ext cx="15026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5"/>
                </a:solidFill>
              </a:rPr>
              <a:t>Lunch</a:t>
            </a:r>
            <a:endParaRPr lang="en-US" sz="2400" dirty="0" smtClean="0">
              <a:solidFill>
                <a:schemeClr val="accent5"/>
              </a:solidFill>
            </a:endParaRPr>
          </a:p>
          <a:p>
            <a:pPr algn="ctr"/>
            <a:r>
              <a:rPr lang="en-US" sz="2400" dirty="0" smtClean="0">
                <a:solidFill>
                  <a:schemeClr val="accent5"/>
                </a:solidFill>
              </a:rPr>
              <a:t>(Request)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582634" y="4412871"/>
            <a:ext cx="152654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2400" dirty="0" smtClean="0">
              <a:solidFill>
                <a:schemeClr val="accent5"/>
              </a:solidFill>
            </a:endParaRPr>
          </a:p>
          <a:p>
            <a:pPr algn="ctr"/>
            <a:r>
              <a:rPr lang="en-US" sz="2400" dirty="0" smtClean="0">
                <a:solidFill>
                  <a:schemeClr val="accent5"/>
                </a:solidFill>
              </a:rPr>
              <a:t>Resources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694917" y="4835146"/>
            <a:ext cx="11464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5"/>
                </a:solidFill>
              </a:rPr>
              <a:t>Mother</a:t>
            </a:r>
            <a:endParaRPr lang="en-US" sz="2400" dirty="0" smtClean="0">
              <a:solidFill>
                <a:schemeClr val="accent5"/>
              </a:solidFill>
            </a:endParaRPr>
          </a:p>
          <a:p>
            <a:pPr algn="ctr"/>
            <a:r>
              <a:rPr lang="en-US" sz="2400" dirty="0" smtClean="0">
                <a:solidFill>
                  <a:schemeClr val="accent5"/>
                </a:solidFill>
              </a:rPr>
              <a:t>(API) </a:t>
            </a:r>
            <a:endParaRPr lang="en-US" sz="2400" dirty="0">
              <a:solidFill>
                <a:schemeClr val="accent5"/>
              </a:solidFill>
            </a:endParaRPr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220" y="1637524"/>
            <a:ext cx="3484616" cy="3484616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158" y="2526663"/>
            <a:ext cx="3348250" cy="1707608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703" y="2772713"/>
            <a:ext cx="1544362" cy="1544362"/>
          </a:xfrm>
          <a:prstGeom prst="rect">
            <a:avLst/>
          </a:prstGeom>
        </p:spPr>
      </p:pic>
      <p:cxnSp>
        <p:nvCxnSpPr>
          <p:cNvPr id="2" name="Straight Arrow Connector 1"/>
          <p:cNvCxnSpPr>
            <a:stCxn id="5" idx="3"/>
          </p:cNvCxnSpPr>
          <p:nvPr/>
        </p:nvCxnSpPr>
        <p:spPr>
          <a:xfrm flipV="1">
            <a:off x="2702560" y="3164840"/>
            <a:ext cx="1782445" cy="889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>
          <a:xfrm flipV="1">
            <a:off x="5972175" y="3173730"/>
            <a:ext cx="1782445" cy="889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Elbow Connector 3"/>
          <p:cNvCxnSpPr>
            <a:stCxn id="71" idx="0"/>
            <a:endCxn id="5" idx="0"/>
          </p:cNvCxnSpPr>
          <p:nvPr/>
        </p:nvCxnSpPr>
        <p:spPr>
          <a:xfrm rot="16200000" flipV="1">
            <a:off x="4909820" y="-1849120"/>
            <a:ext cx="888365" cy="7862570"/>
          </a:xfrm>
          <a:prstGeom prst="bentConnector3">
            <a:avLst>
              <a:gd name="adj1" fmla="val 12684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3339949" y="3497339"/>
            <a:ext cx="321276" cy="288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GB" dirty="0"/>
              <a:t>1</a:t>
            </a:r>
            <a:endParaRPr lang="en-GB" dirty="0"/>
          </a:p>
        </p:txBody>
      </p:sp>
      <p:sp>
        <p:nvSpPr>
          <p:cNvPr id="6" name="Oval 5"/>
          <p:cNvSpPr/>
          <p:nvPr/>
        </p:nvSpPr>
        <p:spPr>
          <a:xfrm>
            <a:off x="6702909" y="3497339"/>
            <a:ext cx="321276" cy="288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en-GB" dirty="0"/>
              <a:t>2</a:t>
            </a:r>
            <a:endParaRPr lang="en-US" altLang="en-GB" dirty="0"/>
          </a:p>
        </p:txBody>
      </p:sp>
      <p:sp>
        <p:nvSpPr>
          <p:cNvPr id="7" name="Oval 6"/>
          <p:cNvSpPr/>
          <p:nvPr/>
        </p:nvSpPr>
        <p:spPr>
          <a:xfrm>
            <a:off x="5107154" y="1452004"/>
            <a:ext cx="321276" cy="288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en-GB" dirty="0"/>
              <a:t>3</a:t>
            </a:r>
            <a:endParaRPr lang="en-US" altLang="en-GB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Arrow 7"/>
          <p:cNvSpPr/>
          <p:nvPr/>
        </p:nvSpPr>
        <p:spPr>
          <a:xfrm>
            <a:off x="2522475" y="3876481"/>
            <a:ext cx="1210614" cy="1952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92702" y="5340736"/>
            <a:ext cx="6583490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Browser Automation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en-US" sz="2000" b="1" dirty="0"/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0144433" y="3381796"/>
            <a:ext cx="23628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Open Browser</a:t>
            </a:r>
            <a:endParaRPr lang="en-US" b="1" dirty="0"/>
          </a:p>
          <a:p>
            <a:r>
              <a:rPr lang="en-US" b="1" dirty="0">
                <a:solidFill>
                  <a:srgbClr val="00B050"/>
                </a:solidFill>
              </a:rPr>
              <a:t>    (</a:t>
            </a:r>
            <a:r>
              <a:rPr lang="en-US" b="1" dirty="0" err="1">
                <a:solidFill>
                  <a:srgbClr val="00B050"/>
                </a:solidFill>
              </a:rPr>
              <a:t>chromeDriver</a:t>
            </a:r>
            <a:r>
              <a:rPr lang="en-US" b="1" dirty="0">
                <a:solidFill>
                  <a:srgbClr val="00B050"/>
                </a:solidFill>
              </a:rPr>
              <a:t>)</a:t>
            </a:r>
            <a:endParaRPr lang="en-US" b="1" dirty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 Type</a:t>
            </a:r>
            <a:endParaRPr lang="en-US" b="1" dirty="0"/>
          </a:p>
          <a:p>
            <a:r>
              <a:rPr lang="en-US" b="1" dirty="0">
                <a:solidFill>
                  <a:srgbClr val="00B050"/>
                </a:solidFill>
              </a:rPr>
              <a:t>    (</a:t>
            </a:r>
            <a:r>
              <a:rPr lang="en-US" b="1" dirty="0" err="1">
                <a:solidFill>
                  <a:srgbClr val="00B050"/>
                </a:solidFill>
              </a:rPr>
              <a:t>SendKeys</a:t>
            </a:r>
            <a:r>
              <a:rPr lang="en-US" b="1" dirty="0">
                <a:solidFill>
                  <a:srgbClr val="00B050"/>
                </a:solidFill>
              </a:rPr>
              <a:t>)</a:t>
            </a:r>
            <a:endParaRPr lang="en-US" b="1" dirty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Click</a:t>
            </a:r>
            <a:endParaRPr lang="en-US" b="1" dirty="0"/>
          </a:p>
          <a:p>
            <a:r>
              <a:rPr lang="en-US" b="1" dirty="0">
                <a:solidFill>
                  <a:srgbClr val="00B050"/>
                </a:solidFill>
              </a:rPr>
              <a:t>    (Click)</a:t>
            </a:r>
            <a:endParaRPr lang="en-US" b="1" dirty="0">
              <a:solidFill>
                <a:srgbClr val="00B05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8047355" y="3604931"/>
            <a:ext cx="2111003" cy="42002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8077880" y="4024953"/>
            <a:ext cx="2068930" cy="461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8047355" y="4024953"/>
            <a:ext cx="2202467" cy="64315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347909" y="2685724"/>
            <a:ext cx="14478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Resources</a:t>
            </a:r>
            <a:endParaRPr lang="en-US" b="1" dirty="0"/>
          </a:p>
        </p:txBody>
      </p:sp>
      <p:cxnSp>
        <p:nvCxnSpPr>
          <p:cNvPr id="25" name="Straight Arrow Connector 24"/>
          <p:cNvCxnSpPr>
            <a:stCxn id="24" idx="2"/>
          </p:cNvCxnSpPr>
          <p:nvPr/>
        </p:nvCxnSpPr>
        <p:spPr>
          <a:xfrm>
            <a:off x="11071825" y="3085834"/>
            <a:ext cx="0" cy="29589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61" y="2885779"/>
            <a:ext cx="1848136" cy="221776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459" y="3122296"/>
            <a:ext cx="1666706" cy="15083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54770" y="4557524"/>
            <a:ext cx="16205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5"/>
                </a:solidFill>
              </a:rPr>
              <a:t>WebDriver API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8721" y="4971523"/>
            <a:ext cx="1095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5"/>
                </a:solidFill>
              </a:rPr>
              <a:t>Requests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966569" y="4189489"/>
            <a:ext cx="321276" cy="288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en-GB" dirty="0"/>
              <a:t>1</a:t>
            </a:r>
            <a:endParaRPr lang="en-US" altLang="en-GB" dirty="0"/>
          </a:p>
        </p:txBody>
      </p:sp>
      <p:sp>
        <p:nvSpPr>
          <p:cNvPr id="3" name="Oval 2"/>
          <p:cNvSpPr/>
          <p:nvPr/>
        </p:nvSpPr>
        <p:spPr>
          <a:xfrm>
            <a:off x="7447764" y="4189489"/>
            <a:ext cx="321276" cy="288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en-GB" dirty="0"/>
              <a:t>2</a:t>
            </a:r>
            <a:endParaRPr lang="en-US" altLang="en-GB" dirty="0"/>
          </a:p>
        </p:txBody>
      </p:sp>
      <p:sp>
        <p:nvSpPr>
          <p:cNvPr id="4" name="Right Arrow 3"/>
          <p:cNvSpPr/>
          <p:nvPr/>
        </p:nvSpPr>
        <p:spPr>
          <a:xfrm>
            <a:off x="6794120" y="3946966"/>
            <a:ext cx="1210614" cy="1952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cxnSp>
        <p:nvCxnSpPr>
          <p:cNvPr id="7" name="Elbow Connector 6"/>
          <p:cNvCxnSpPr>
            <a:stCxn id="24" idx="0"/>
            <a:endCxn id="20" idx="0"/>
          </p:cNvCxnSpPr>
          <p:nvPr/>
        </p:nvCxnSpPr>
        <p:spPr>
          <a:xfrm rot="16200000" flipH="1" flipV="1">
            <a:off x="6094730" y="-2090420"/>
            <a:ext cx="200660" cy="9752965"/>
          </a:xfrm>
          <a:prstGeom prst="bentConnector3">
            <a:avLst>
              <a:gd name="adj1" fmla="val -434968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5772634" y="1902219"/>
            <a:ext cx="321276" cy="288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en-GB" dirty="0"/>
              <a:t>3</a:t>
            </a:r>
            <a:endParaRPr lang="en-US" alt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java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JDK</a:t>
            </a:r>
            <a:endParaRPr lang="en-US"/>
          </a:p>
          <a:p>
            <a:r>
              <a:rPr lang="en-US"/>
              <a:t>JRE</a:t>
            </a:r>
            <a:endParaRPr lang="en-US"/>
          </a:p>
          <a:p>
            <a:r>
              <a:rPr lang="en-US"/>
              <a:t>Check your java version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45" y="609600"/>
            <a:ext cx="9174480" cy="1320800"/>
          </a:xfrm>
        </p:spPr>
        <p:txBody>
          <a:bodyPr/>
          <a:p>
            <a:r>
              <a:rPr lang="en-US"/>
              <a:t>Minimum Java version Support to Selenium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US"/>
              <a:t>Java 11</a:t>
            </a:r>
            <a:endParaRPr lang="en-US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InteliJ IDEA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US"/>
              <a:t>IntelliJ IDEA is an Integrated Development Environment (IDE) for Java and Kotlin designed to maximize developer productivity. </a:t>
            </a:r>
            <a:endParaRPr lang="en-US" altLang="en-US"/>
          </a:p>
          <a:p>
            <a:r>
              <a:rPr lang="en-US" altLang="en-US"/>
              <a:t>https://www.jetbrains.com/idea/download</a:t>
            </a:r>
            <a:endParaRPr lang="en-US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Maven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Maven is a </a:t>
            </a:r>
            <a:r>
              <a:rPr lang="en-US">
                <a:solidFill>
                  <a:schemeClr val="accent4"/>
                </a:solidFill>
              </a:rPr>
              <a:t>Build Managment Tool</a:t>
            </a:r>
            <a:endParaRPr lang="en-US">
              <a:solidFill>
                <a:schemeClr val="accent4"/>
              </a:solidFill>
            </a:endParaRPr>
          </a:p>
          <a:p>
            <a:pPr lvl="1"/>
            <a:r>
              <a:rPr lang="en-US" sz="1600">
                <a:sym typeface="+mn-ea"/>
              </a:rPr>
              <a:t>Project Activities</a:t>
            </a:r>
            <a:endParaRPr lang="en-US" sz="1600"/>
          </a:p>
          <a:p>
            <a:pPr lvl="2"/>
            <a:r>
              <a:rPr lang="en-US" sz="1575">
                <a:sym typeface="+mn-ea"/>
              </a:rPr>
              <a:t>Writing Code</a:t>
            </a:r>
            <a:endParaRPr lang="en-US" sz="1575"/>
          </a:p>
          <a:p>
            <a:pPr lvl="2"/>
            <a:r>
              <a:rPr lang="en-US" sz="1575">
                <a:sym typeface="+mn-ea"/>
              </a:rPr>
              <a:t>Compile Code</a:t>
            </a:r>
            <a:endParaRPr lang="en-US" sz="1575"/>
          </a:p>
          <a:p>
            <a:pPr lvl="2"/>
            <a:r>
              <a:rPr lang="en-US" sz="1575">
                <a:sym typeface="+mn-ea"/>
              </a:rPr>
              <a:t>Run Code</a:t>
            </a:r>
            <a:endParaRPr lang="en-US"/>
          </a:p>
          <a:p>
            <a:r>
              <a:rPr lang="en-US">
                <a:solidFill>
                  <a:schemeClr val="tx1"/>
                </a:solidFill>
              </a:rPr>
              <a:t>Maven is a </a:t>
            </a:r>
            <a:r>
              <a:rPr lang="en-US">
                <a:solidFill>
                  <a:schemeClr val="accent4"/>
                </a:solidFill>
              </a:rPr>
              <a:t>Dependency mangment Tool</a:t>
            </a:r>
            <a:endParaRPr lang="en-US">
              <a:solidFill>
                <a:schemeClr val="accent4"/>
              </a:solidFill>
            </a:endParaRPr>
          </a:p>
          <a:p>
            <a:pPr lvl="1"/>
            <a:endParaRPr lang="en-US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Let’s Start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10809519" cy="37973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Test Case – </a:t>
            </a:r>
            <a:r>
              <a:rPr lang="en-US" sz="2000" dirty="0" smtClean="0"/>
              <a:t>(Refer </a:t>
            </a:r>
            <a:r>
              <a:rPr lang="en-US" sz="2000" dirty="0" smtClean="0">
                <a:solidFill>
                  <a:srgbClr val="00B050"/>
                </a:solidFill>
              </a:rPr>
              <a:t>Test Case - Login </a:t>
            </a:r>
            <a:r>
              <a:rPr lang="en-US" sz="2000" dirty="0" smtClean="0"/>
              <a:t>Document)</a:t>
            </a:r>
            <a:endParaRPr lang="en-US" dirty="0"/>
          </a:p>
        </p:txBody>
      </p:sp>
      <p:sp>
        <p:nvSpPr>
          <p:cNvPr id="5" name="Content Placeholder 2"/>
          <p:cNvSpPr txBox="1"/>
          <p:nvPr/>
        </p:nvSpPr>
        <p:spPr>
          <a:xfrm>
            <a:off x="1567078" y="3402035"/>
            <a:ext cx="8825659" cy="25608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Wingdings 3" panose="05040102010807070707" charset="2"/>
              <a:buNone/>
            </a:pPr>
            <a:r>
              <a:rPr lang="en-US" sz="2000" dirty="0"/>
              <a:t>[01]. ..</a:t>
            </a:r>
            <a:endParaRPr lang="en-US" sz="2000" dirty="0"/>
          </a:p>
          <a:p>
            <a:pPr marL="457200" lvl="1" indent="0">
              <a:buFont typeface="Wingdings 3" panose="05040102010807070707" charset="2"/>
              <a:buNone/>
            </a:pPr>
            <a:r>
              <a:rPr lang="en-US" sz="2000" dirty="0"/>
              <a:t>[02]. ..</a:t>
            </a:r>
            <a:endParaRPr lang="en-US" sz="2000" dirty="0"/>
          </a:p>
          <a:p>
            <a:pPr marL="457200" lvl="1" indent="0">
              <a:buFont typeface="Wingdings 3" panose="05040102010807070707" charset="2"/>
              <a:buNone/>
            </a:pPr>
            <a:r>
              <a:rPr lang="en-US" sz="2000" dirty="0"/>
              <a:t>[03]. ..</a:t>
            </a:r>
            <a:endParaRPr lang="en-US" sz="2000" dirty="0"/>
          </a:p>
          <a:p>
            <a:pPr marL="457200" lvl="1" indent="0">
              <a:buFont typeface="Wingdings 3" panose="05040102010807070707" charset="2"/>
              <a:buNone/>
            </a:pPr>
            <a:r>
              <a:rPr lang="en-US" sz="2000" dirty="0"/>
              <a:t>[04]. ..</a:t>
            </a:r>
            <a:endParaRPr lang="en-US" sz="2000" dirty="0"/>
          </a:p>
          <a:p>
            <a:pPr marL="457200" lvl="1" indent="0">
              <a:buFont typeface="Wingdings 3" panose="05040102010807070707" charset="2"/>
              <a:buNone/>
            </a:pPr>
            <a:r>
              <a:rPr lang="en-US" sz="2000" dirty="0"/>
              <a:t>[05]. ..</a:t>
            </a:r>
            <a:endParaRPr lang="en-US" sz="2000" dirty="0"/>
          </a:p>
          <a:p>
            <a:pPr marL="457200" lvl="1" indent="0">
              <a:buFont typeface="Wingdings 3" panose="05040102010807070707" charset="2"/>
              <a:buNone/>
            </a:pPr>
            <a:r>
              <a:rPr lang="en-US" sz="2000" dirty="0"/>
              <a:t>[06]. ..</a:t>
            </a:r>
            <a:endParaRPr lang="en-US" sz="20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Automation Steps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2988" y="2976988"/>
            <a:ext cx="8825659" cy="3416300"/>
          </a:xfrm>
        </p:spPr>
        <p:txBody>
          <a:bodyPr/>
          <a:lstStyle/>
          <a:p>
            <a:pPr marL="457200" lvl="1" indent="0">
              <a:buNone/>
            </a:pPr>
            <a:r>
              <a:rPr lang="en-US" sz="2000" dirty="0" smtClean="0"/>
              <a:t>[01]. Open Browser(Chrome) </a:t>
            </a:r>
            <a:r>
              <a:rPr lang="en-US" sz="2000" dirty="0" smtClean="0">
                <a:solidFill>
                  <a:schemeClr val="accent5"/>
                </a:solidFill>
              </a:rPr>
              <a:t>Automatically</a:t>
            </a:r>
            <a:endParaRPr lang="en-US" sz="2000" dirty="0" smtClean="0">
              <a:solidFill>
                <a:schemeClr val="accent5"/>
              </a:solidFill>
            </a:endParaRPr>
          </a:p>
          <a:p>
            <a:pPr marL="457200" lvl="1" indent="0">
              <a:buNone/>
            </a:pPr>
            <a:r>
              <a:rPr lang="en-US" sz="2000" dirty="0" smtClean="0"/>
              <a:t>[02]. Type URL as </a:t>
            </a:r>
            <a:r>
              <a:rPr lang="en-US" sz="2000" dirty="0" smtClean="0">
                <a:hlinkClick r:id="rId1"/>
              </a:rPr>
              <a:t>http://orangehrm.qedgetech.com/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5"/>
                </a:solidFill>
              </a:rPr>
              <a:t>Automatically</a:t>
            </a:r>
            <a:endParaRPr lang="en-US" sz="2000" dirty="0" smtClean="0">
              <a:solidFill>
                <a:schemeClr val="accent5"/>
              </a:solidFill>
            </a:endParaRPr>
          </a:p>
          <a:p>
            <a:pPr marL="457200" lvl="1" indent="0">
              <a:buNone/>
            </a:pPr>
            <a:r>
              <a:rPr lang="en-US" sz="2000" dirty="0" smtClean="0"/>
              <a:t>[03]. Type Username “Admin” (Valid username</a:t>
            </a:r>
            <a:r>
              <a:rPr lang="en-US" sz="2000" dirty="0"/>
              <a:t>) </a:t>
            </a:r>
            <a:r>
              <a:rPr lang="en-US" sz="2000" dirty="0">
                <a:solidFill>
                  <a:schemeClr val="accent5"/>
                </a:solidFill>
              </a:rPr>
              <a:t>Automatically</a:t>
            </a:r>
            <a:endParaRPr lang="en-US" sz="2000" dirty="0" smtClean="0">
              <a:solidFill>
                <a:schemeClr val="accent5"/>
              </a:solidFill>
            </a:endParaRPr>
          </a:p>
          <a:p>
            <a:pPr marL="457200" lvl="1" indent="0">
              <a:buNone/>
            </a:pPr>
            <a:r>
              <a:rPr lang="en-US" sz="2000" dirty="0" smtClean="0"/>
              <a:t>[04]. Type Password “123” (Invalid Password</a:t>
            </a:r>
            <a:r>
              <a:rPr lang="en-US" sz="2000" dirty="0"/>
              <a:t>) </a:t>
            </a:r>
            <a:r>
              <a:rPr lang="en-US" sz="2000" dirty="0">
                <a:solidFill>
                  <a:schemeClr val="accent5"/>
                </a:solidFill>
              </a:rPr>
              <a:t>Automatically</a:t>
            </a:r>
            <a:endParaRPr lang="en-US" sz="2000" dirty="0" smtClean="0">
              <a:solidFill>
                <a:schemeClr val="accent5"/>
              </a:solidFill>
            </a:endParaRPr>
          </a:p>
          <a:p>
            <a:pPr marL="457200" lvl="1" indent="0">
              <a:buNone/>
            </a:pPr>
            <a:r>
              <a:rPr lang="en-US" sz="2000" dirty="0" smtClean="0"/>
              <a:t>[05]. Click Login </a:t>
            </a:r>
            <a:r>
              <a:rPr lang="en-US" sz="2000" dirty="0"/>
              <a:t>Button </a:t>
            </a:r>
            <a:r>
              <a:rPr lang="en-US" sz="2000" dirty="0">
                <a:solidFill>
                  <a:schemeClr val="accent5"/>
                </a:solidFill>
              </a:rPr>
              <a:t>Automatically</a:t>
            </a:r>
            <a:endParaRPr lang="en-US" sz="2000" dirty="0" smtClean="0">
              <a:solidFill>
                <a:schemeClr val="accent5"/>
              </a:solidFill>
            </a:endParaRPr>
          </a:p>
          <a:p>
            <a:pPr marL="457200" lvl="1" indent="0">
              <a:buNone/>
            </a:pPr>
            <a:r>
              <a:rPr lang="en-US" sz="2000" dirty="0" smtClean="0"/>
              <a:t>[06]. Verify “Invalid credentials” </a:t>
            </a:r>
            <a:r>
              <a:rPr lang="en-US" sz="2000" dirty="0"/>
              <a:t>Message </a:t>
            </a:r>
            <a:r>
              <a:rPr lang="en-US" sz="2000" dirty="0">
                <a:solidFill>
                  <a:schemeClr val="accent5"/>
                </a:solidFill>
              </a:rPr>
              <a:t>Automatically</a:t>
            </a:r>
            <a:endParaRPr lang="en-US" sz="2000" dirty="0" smtClean="0">
              <a:solidFill>
                <a:schemeClr val="accent5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need to automate?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Programming language - Java</a:t>
            </a:r>
            <a:endParaRPr lang="en-US" dirty="0" smtClean="0">
              <a:solidFill>
                <a:schemeClr val="accent2"/>
              </a:solidFill>
            </a:endParaRPr>
          </a:p>
          <a:p>
            <a:r>
              <a:rPr lang="en-US" dirty="0" smtClean="0">
                <a:solidFill>
                  <a:schemeClr val="accent2"/>
                </a:solidFill>
              </a:rPr>
              <a:t>Programming tool - InteliJ IDEA</a:t>
            </a:r>
            <a:endParaRPr lang="en-US" dirty="0" smtClean="0">
              <a:solidFill>
                <a:schemeClr val="accent2"/>
              </a:solidFill>
            </a:endParaRPr>
          </a:p>
          <a:p>
            <a:pPr algn="l"/>
            <a:r>
              <a:rPr lang="en-US" dirty="0" smtClean="0">
                <a:solidFill>
                  <a:schemeClr val="accent2"/>
                </a:solidFill>
              </a:rPr>
              <a:t>Selenium Webdriver API</a:t>
            </a:r>
            <a:endParaRPr lang="en-US" dirty="0" smtClean="0">
              <a:solidFill>
                <a:schemeClr val="accent2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54954" y="2603499"/>
            <a:ext cx="8825659" cy="3900331"/>
          </a:xfrm>
        </p:spPr>
        <p:txBody>
          <a:bodyPr>
            <a:normAutofit/>
          </a:bodyPr>
          <a:lstStyle/>
          <a:p>
            <a:r>
              <a:rPr lang="en-US" sz="2000" dirty="0"/>
              <a:t>Open Chrome Browser Using Selenium</a:t>
            </a:r>
            <a:endParaRPr lang="en-US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137" y="3292500"/>
            <a:ext cx="3829584" cy="1895740"/>
          </a:xfrm>
          <a:prstGeom prst="rect">
            <a:avLst/>
          </a:prstGeom>
        </p:spPr>
      </p:pic>
      <p:pic>
        <p:nvPicPr>
          <p:cNvPr id="7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9920204" y="3189469"/>
            <a:ext cx="339834" cy="38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54954" y="2603499"/>
            <a:ext cx="8825659" cy="3900331"/>
          </a:xfrm>
        </p:spPr>
        <p:txBody>
          <a:bodyPr>
            <a:normAutofit/>
          </a:bodyPr>
          <a:lstStyle/>
          <a:p>
            <a:r>
              <a:rPr lang="en-US" sz="2000" dirty="0"/>
              <a:t>Navigate to HRM Website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137" y="3292500"/>
            <a:ext cx="3829584" cy="1895740"/>
          </a:xfrm>
          <a:prstGeom prst="rect">
            <a:avLst/>
          </a:prstGeom>
        </p:spPr>
      </p:pic>
      <p:pic>
        <p:nvPicPr>
          <p:cNvPr id="7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9920204" y="3189469"/>
            <a:ext cx="339834" cy="389300"/>
          </a:xfrm>
          <a:prstGeom prst="rect">
            <a:avLst/>
          </a:prstGeom>
        </p:spPr>
      </p:pic>
      <p:pic>
        <p:nvPicPr>
          <p:cNvPr id="5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10149840" y="3500029"/>
            <a:ext cx="339834" cy="38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54954" y="2603499"/>
            <a:ext cx="8825659" cy="3900331"/>
          </a:xfrm>
        </p:spPr>
        <p:txBody>
          <a:bodyPr>
            <a:normAutofit/>
          </a:bodyPr>
          <a:lstStyle/>
          <a:p>
            <a:r>
              <a:rPr lang="en-US" sz="2000" dirty="0"/>
              <a:t>Type Username “Admin”</a:t>
            </a:r>
            <a:endParaRPr lang="en-US" sz="2000" dirty="0"/>
          </a:p>
          <a:p>
            <a:r>
              <a:rPr lang="en-US" sz="2000" dirty="0"/>
              <a:t>Type Password “123”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137" y="3292500"/>
            <a:ext cx="3829584" cy="1895740"/>
          </a:xfrm>
          <a:prstGeom prst="rect">
            <a:avLst/>
          </a:prstGeom>
        </p:spPr>
      </p:pic>
      <p:pic>
        <p:nvPicPr>
          <p:cNvPr id="7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9920204" y="3189469"/>
            <a:ext cx="339834" cy="389300"/>
          </a:xfrm>
          <a:prstGeom prst="rect">
            <a:avLst/>
          </a:prstGeom>
        </p:spPr>
      </p:pic>
      <p:pic>
        <p:nvPicPr>
          <p:cNvPr id="5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10149840" y="3500029"/>
            <a:ext cx="339834" cy="389300"/>
          </a:xfrm>
          <a:prstGeom prst="rect">
            <a:avLst/>
          </a:prstGeom>
        </p:spPr>
      </p:pic>
      <p:sp>
        <p:nvSpPr>
          <p:cNvPr id="2" name="Action Button: Help 1">
            <a:hlinkClick r:id="" action="ppaction://noaction" highlightClick="1"/>
          </p:cNvPr>
          <p:cNvSpPr/>
          <p:nvPr/>
        </p:nvSpPr>
        <p:spPr>
          <a:xfrm>
            <a:off x="10090121" y="3958677"/>
            <a:ext cx="279425" cy="309093"/>
          </a:xfrm>
          <a:prstGeom prst="actionButtonHelp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Help 9">
            <a:hlinkClick r:id="" action="ppaction://noaction" highlightClick="1"/>
          </p:cNvPr>
          <p:cNvSpPr/>
          <p:nvPr/>
        </p:nvSpPr>
        <p:spPr>
          <a:xfrm>
            <a:off x="9650960" y="4267770"/>
            <a:ext cx="279425" cy="309093"/>
          </a:xfrm>
          <a:prstGeom prst="actionButtonHelp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ction Button: Help 10">
            <a:hlinkClick r:id="" action="ppaction://noaction" highlightClick="1"/>
          </p:cNvPr>
          <p:cNvSpPr/>
          <p:nvPr/>
        </p:nvSpPr>
        <p:spPr>
          <a:xfrm>
            <a:off x="10021447" y="3958676"/>
            <a:ext cx="346480" cy="309093"/>
          </a:xfrm>
          <a:prstGeom prst="actionButtonHelp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ChangeAspect="1"/>
          </p:cNvPicPr>
          <p:nvPr>
            <p:ph sz="half" idx="2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72735" y="3185160"/>
            <a:ext cx="4184015" cy="20370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Locating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Why locate elements in a webpage</a:t>
            </a: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429591" y="3814431"/>
            <a:ext cx="708338" cy="2962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183913" y="3629765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Name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475575" y="4487245"/>
            <a:ext cx="708338" cy="3046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265218" y="4651551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ID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405352" y="3962539"/>
            <a:ext cx="2112135" cy="35188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9560640" y="3562307"/>
            <a:ext cx="708338" cy="2962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0273337" y="3377641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Name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9560640" y="4326525"/>
            <a:ext cx="708338" cy="3046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0273337" y="4439007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457" y="2792700"/>
            <a:ext cx="1710266" cy="35006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54954" y="2603499"/>
            <a:ext cx="8825659" cy="3900331"/>
          </a:xfrm>
        </p:spPr>
        <p:txBody>
          <a:bodyPr>
            <a:normAutofit/>
          </a:bodyPr>
          <a:lstStyle/>
          <a:p>
            <a:r>
              <a:rPr lang="en-US" sz="2000" dirty="0"/>
              <a:t>Type Username “Admin”</a:t>
            </a:r>
            <a:endParaRPr lang="en-US" sz="2000" dirty="0"/>
          </a:p>
          <a:p>
            <a:r>
              <a:rPr lang="en-US" sz="2000" dirty="0"/>
              <a:t>Type Password “123”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137" y="3292500"/>
            <a:ext cx="3829584" cy="1895740"/>
          </a:xfrm>
          <a:prstGeom prst="rect">
            <a:avLst/>
          </a:prstGeom>
        </p:spPr>
      </p:pic>
      <p:pic>
        <p:nvPicPr>
          <p:cNvPr id="7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9971720" y="3189469"/>
            <a:ext cx="339834" cy="389300"/>
          </a:xfrm>
          <a:prstGeom prst="rect">
            <a:avLst/>
          </a:prstGeom>
        </p:spPr>
      </p:pic>
      <p:pic>
        <p:nvPicPr>
          <p:cNvPr id="5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10136961" y="3461392"/>
            <a:ext cx="339834" cy="389300"/>
          </a:xfrm>
          <a:prstGeom prst="rect">
            <a:avLst/>
          </a:prstGeom>
        </p:spPr>
      </p:pic>
      <p:sp>
        <p:nvSpPr>
          <p:cNvPr id="2" name="Action Button: Help 1">
            <a:hlinkClick r:id="" action="ppaction://noaction" highlightClick="1"/>
          </p:cNvPr>
          <p:cNvSpPr/>
          <p:nvPr/>
        </p:nvSpPr>
        <p:spPr>
          <a:xfrm>
            <a:off x="10090121" y="3958677"/>
            <a:ext cx="279425" cy="309093"/>
          </a:xfrm>
          <a:prstGeom prst="actionButtonHelp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10016484" y="3844354"/>
            <a:ext cx="339834" cy="389300"/>
          </a:xfrm>
          <a:prstGeom prst="rect">
            <a:avLst/>
          </a:prstGeom>
        </p:spPr>
      </p:pic>
      <p:pic>
        <p:nvPicPr>
          <p:cNvPr id="12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9675645" y="4164739"/>
            <a:ext cx="339834" cy="38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54954" y="497150"/>
            <a:ext cx="8761413" cy="706964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Can use Id and Name Always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3462" y="2736447"/>
            <a:ext cx="8825659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hlinkClick r:id="rId1"/>
              </a:rPr>
              <a:t>http://mavenrepository.com</a:t>
            </a:r>
            <a:endParaRPr lang="en-US" sz="3200" b="1" dirty="0"/>
          </a:p>
          <a:p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Inspect Search Button ?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54954" y="2603499"/>
            <a:ext cx="10577700" cy="3900331"/>
          </a:xfrm>
        </p:spPr>
        <p:txBody>
          <a:bodyPr>
            <a:normAutofit/>
          </a:bodyPr>
          <a:lstStyle/>
          <a:p>
            <a:r>
              <a:rPr lang="en-US" sz="2000" dirty="0"/>
              <a:t>Click Login Button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137" y="3292500"/>
            <a:ext cx="3829584" cy="1895740"/>
          </a:xfrm>
          <a:prstGeom prst="rect">
            <a:avLst/>
          </a:prstGeom>
        </p:spPr>
      </p:pic>
      <p:pic>
        <p:nvPicPr>
          <p:cNvPr id="7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9920204" y="3189469"/>
            <a:ext cx="339834" cy="389300"/>
          </a:xfrm>
          <a:prstGeom prst="rect">
            <a:avLst/>
          </a:prstGeom>
        </p:spPr>
      </p:pic>
      <p:pic>
        <p:nvPicPr>
          <p:cNvPr id="5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10149840" y="3500029"/>
            <a:ext cx="339834" cy="389300"/>
          </a:xfrm>
          <a:prstGeom prst="rect">
            <a:avLst/>
          </a:prstGeom>
        </p:spPr>
      </p:pic>
      <p:pic>
        <p:nvPicPr>
          <p:cNvPr id="8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10051279" y="3824935"/>
            <a:ext cx="339834" cy="389300"/>
          </a:xfrm>
          <a:prstGeom prst="rect">
            <a:avLst/>
          </a:prstGeom>
        </p:spPr>
      </p:pic>
      <p:pic>
        <p:nvPicPr>
          <p:cNvPr id="9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9711445" y="4164739"/>
            <a:ext cx="339834" cy="389300"/>
          </a:xfrm>
          <a:prstGeom prst="rect">
            <a:avLst/>
          </a:prstGeom>
        </p:spPr>
      </p:pic>
      <p:pic>
        <p:nvPicPr>
          <p:cNvPr id="10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9400928" y="4509945"/>
            <a:ext cx="339834" cy="38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54954" y="2603499"/>
            <a:ext cx="10577700" cy="3900331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Verify “</a:t>
            </a:r>
            <a:r>
              <a:rPr lang="en-US" sz="2000" dirty="0">
                <a:solidFill>
                  <a:srgbClr val="FF0000"/>
                </a:solidFill>
              </a:rPr>
              <a:t>Invalid Credentials</a:t>
            </a:r>
            <a:r>
              <a:rPr lang="en-US" sz="2000" dirty="0" smtClean="0"/>
              <a:t>”</a:t>
            </a:r>
            <a:endParaRPr lang="en-US" sz="2000" dirty="0" smtClean="0"/>
          </a:p>
          <a:p>
            <a:pPr lvl="2"/>
            <a:r>
              <a:rPr lang="en-US" dirty="0" smtClean="0"/>
              <a:t>Invalid Password</a:t>
            </a:r>
            <a:endParaRPr lang="en-US" dirty="0" smtClean="0"/>
          </a:p>
          <a:p>
            <a:pPr lvl="2"/>
            <a:r>
              <a:rPr lang="en-US" dirty="0" smtClean="0"/>
              <a:t>Password is wrong</a:t>
            </a:r>
            <a:endParaRPr lang="en-US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 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137" y="3292500"/>
            <a:ext cx="3829584" cy="1895740"/>
          </a:xfrm>
          <a:prstGeom prst="rect">
            <a:avLst/>
          </a:prstGeom>
        </p:spPr>
      </p:pic>
      <p:pic>
        <p:nvPicPr>
          <p:cNvPr id="7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9920204" y="3189469"/>
            <a:ext cx="339834" cy="389300"/>
          </a:xfrm>
          <a:prstGeom prst="rect">
            <a:avLst/>
          </a:prstGeom>
        </p:spPr>
      </p:pic>
      <p:pic>
        <p:nvPicPr>
          <p:cNvPr id="5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10149840" y="3500029"/>
            <a:ext cx="339834" cy="389300"/>
          </a:xfrm>
          <a:prstGeom prst="rect">
            <a:avLst/>
          </a:prstGeom>
        </p:spPr>
      </p:pic>
      <p:pic>
        <p:nvPicPr>
          <p:cNvPr id="8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10051279" y="3824935"/>
            <a:ext cx="339834" cy="389300"/>
          </a:xfrm>
          <a:prstGeom prst="rect">
            <a:avLst/>
          </a:prstGeom>
        </p:spPr>
      </p:pic>
      <p:pic>
        <p:nvPicPr>
          <p:cNvPr id="9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9711445" y="4164739"/>
            <a:ext cx="339834" cy="389300"/>
          </a:xfrm>
          <a:prstGeom prst="rect">
            <a:avLst/>
          </a:prstGeom>
        </p:spPr>
      </p:pic>
      <p:pic>
        <p:nvPicPr>
          <p:cNvPr id="10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9400928" y="4509945"/>
            <a:ext cx="339834" cy="389300"/>
          </a:xfrm>
          <a:prstGeom prst="rect">
            <a:avLst/>
          </a:prstGeom>
        </p:spPr>
      </p:pic>
      <p:pic>
        <p:nvPicPr>
          <p:cNvPr id="11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11101721" y="4798940"/>
            <a:ext cx="339834" cy="38930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2318197" y="3013656"/>
            <a:ext cx="1558344" cy="5651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150452" y="2578668"/>
            <a:ext cx="2767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SRS / Test case Defined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2" idx="1"/>
          </p:cNvCxnSpPr>
          <p:nvPr/>
        </p:nvCxnSpPr>
        <p:spPr>
          <a:xfrm flipH="1">
            <a:off x="4803820" y="2763334"/>
            <a:ext cx="13466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Basic </a:t>
            </a:r>
            <a:r>
              <a:rPr lang="en-US" sz="2400" dirty="0" smtClean="0"/>
              <a:t>Commands </a:t>
            </a:r>
            <a:r>
              <a:rPr lang="en-US" sz="2400" dirty="0"/>
              <a:t>we learned</a:t>
            </a:r>
            <a:endParaRPr lang="en-US" sz="2400" dirty="0"/>
          </a:p>
          <a:p>
            <a:pPr lvl="1"/>
            <a:r>
              <a:rPr lang="en-US" sz="2000" dirty="0" err="1" smtClean="0">
                <a:solidFill>
                  <a:srgbClr val="FF0000"/>
                </a:solidFill>
              </a:rPr>
              <a:t>Window Maximize</a:t>
            </a:r>
            <a:endParaRPr lang="en-US" sz="2000" dirty="0" err="1" smtClean="0">
              <a:solidFill>
                <a:srgbClr val="FF0000"/>
              </a:solidFill>
            </a:endParaRPr>
          </a:p>
          <a:p>
            <a:pPr lvl="1"/>
            <a:r>
              <a:rPr lang="en-US" sz="2000" dirty="0" err="1" smtClean="0">
                <a:solidFill>
                  <a:srgbClr val="00B050"/>
                </a:solidFill>
              </a:rPr>
              <a:t>Chromedriver</a:t>
            </a:r>
            <a:endParaRPr lang="en-US" sz="2000" dirty="0">
              <a:solidFill>
                <a:srgbClr val="00B050"/>
              </a:solidFill>
            </a:endParaRPr>
          </a:p>
          <a:p>
            <a:pPr lvl="1"/>
            <a:r>
              <a:rPr lang="en-US" sz="2000" dirty="0">
                <a:solidFill>
                  <a:srgbClr val="00B050"/>
                </a:solidFill>
              </a:rPr>
              <a:t>Get </a:t>
            </a:r>
            <a:endParaRPr lang="en-US" sz="2000" dirty="0" smtClean="0">
              <a:solidFill>
                <a:srgbClr val="00B050"/>
              </a:solidFill>
            </a:endParaRPr>
          </a:p>
          <a:p>
            <a:pPr lvl="1"/>
            <a:r>
              <a:rPr lang="en-US" sz="2000" dirty="0" err="1" smtClean="0">
                <a:solidFill>
                  <a:srgbClr val="00B050"/>
                </a:solidFill>
              </a:rPr>
              <a:t>SendKeys</a:t>
            </a:r>
            <a:endParaRPr lang="en-US" sz="2000" dirty="0" smtClean="0">
              <a:solidFill>
                <a:srgbClr val="00B050"/>
              </a:solidFill>
            </a:endParaRPr>
          </a:p>
          <a:p>
            <a:pPr lvl="1"/>
            <a:r>
              <a:rPr lang="en-US" sz="2000" dirty="0" smtClean="0">
                <a:solidFill>
                  <a:srgbClr val="00B050"/>
                </a:solidFill>
              </a:rPr>
              <a:t>Click</a:t>
            </a:r>
            <a:endParaRPr lang="en-US" sz="2000" dirty="0">
              <a:solidFill>
                <a:srgbClr val="FF0000"/>
              </a:solidFill>
            </a:endParaRPr>
          </a:p>
          <a:p>
            <a:pPr lvl="1" algn="l"/>
            <a:r>
              <a:rPr lang="en-US" sz="2000" dirty="0" smtClean="0">
                <a:solidFill>
                  <a:srgbClr val="FF0000"/>
                </a:solidFill>
              </a:rPr>
              <a:t>Close</a:t>
            </a:r>
            <a:endParaRPr lang="en-US" sz="2000" dirty="0" smtClean="0">
              <a:solidFill>
                <a:srgbClr val="FF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6542467" y="2765150"/>
            <a:ext cx="4842457" cy="291488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indent="0" algn="ctr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036979" y="2903112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Selenium </a:t>
            </a:r>
            <a:r>
              <a:rPr lang="en-US" b="1" dirty="0" smtClean="0">
                <a:solidFill>
                  <a:srgbClr val="00B050"/>
                </a:solidFill>
              </a:rPr>
              <a:t>API</a:t>
            </a:r>
            <a:endParaRPr lang="en-US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Automation Practice Task 01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10654973" cy="34163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/>
              <a:t>Login</a:t>
            </a:r>
            <a:r>
              <a:rPr lang="en-US" sz="2400" dirty="0"/>
              <a:t> to the </a:t>
            </a:r>
            <a:r>
              <a:rPr lang="en-US" sz="2400" b="1" dirty="0"/>
              <a:t>&lt;</a:t>
            </a:r>
            <a:r>
              <a:rPr lang="en-US" sz="2400" b="1" dirty="0">
                <a:solidFill>
                  <a:srgbClr val="FF0000"/>
                </a:solidFill>
              </a:rPr>
              <a:t>Your System</a:t>
            </a:r>
            <a:r>
              <a:rPr lang="en-US" sz="2400" b="1" dirty="0"/>
              <a:t>&gt;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Automation Practice Task 02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10654973" cy="3416300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/>
              <a:t>Navigate to the Maven Repository and type “Selenium” and click search, then select </a:t>
            </a:r>
            <a:r>
              <a:rPr lang="en-US" sz="2400" b="1" u="sng" dirty="0">
                <a:hlinkClick r:id="rId1"/>
              </a:rPr>
              <a:t>Selenium Java</a:t>
            </a:r>
            <a:r>
              <a:rPr lang="en-US" sz="2400" b="1" u="sng" dirty="0"/>
              <a:t> {New Project}</a:t>
            </a:r>
            <a:endParaRPr lang="en-US" sz="2400" b="1" u="sng" dirty="0"/>
          </a:p>
          <a:p>
            <a:pPr algn="just"/>
            <a:r>
              <a:rPr lang="en-US" sz="2400" b="1" dirty="0"/>
              <a:t>Write and automate Test cases for ‘’</a:t>
            </a:r>
            <a:endParaRPr lang="en-US" sz="2400" b="1" dirty="0"/>
          </a:p>
          <a:p>
            <a:pPr marL="0" indent="0" algn="just">
              <a:buNone/>
            </a:pP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Identified Limitation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3849" y="1809434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 </a:t>
            </a:r>
            <a:endParaRPr lang="en-US" sz="2400" b="1" dirty="0"/>
          </a:p>
          <a:p>
            <a:r>
              <a:rPr lang="en-US" sz="2400" b="1" dirty="0"/>
              <a:t>Limitation of verify statement </a:t>
            </a:r>
            <a:endParaRPr lang="en-US" sz="2400" b="1" dirty="0"/>
          </a:p>
          <a:p>
            <a:r>
              <a:rPr lang="en-US" sz="2400" b="1" dirty="0"/>
              <a:t>More java less Selenium </a:t>
            </a:r>
            <a:endParaRPr lang="en-US" sz="2400" b="1" dirty="0"/>
          </a:p>
          <a:p>
            <a:r>
              <a:rPr lang="en-US" sz="2400" b="1" dirty="0"/>
              <a:t>Complex with more elements </a:t>
            </a:r>
            <a:endParaRPr lang="en-US" sz="2400" b="1" dirty="0"/>
          </a:p>
          <a:p>
            <a:r>
              <a:rPr lang="en-US" sz="2400" b="1" dirty="0"/>
              <a:t>No: of classes</a:t>
            </a:r>
            <a:endParaRPr lang="en-US" sz="2400" b="1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7231" y="2833352"/>
            <a:ext cx="8761413" cy="1345781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TestNG </a:t>
            </a:r>
            <a:br>
              <a:rPr lang="en-US" b="1" dirty="0">
                <a:solidFill>
                  <a:srgbClr val="00B050"/>
                </a:solidFill>
              </a:rPr>
            </a:br>
            <a:r>
              <a:rPr lang="en-US" b="1" dirty="0">
                <a:solidFill>
                  <a:srgbClr val="00B050"/>
                </a:solidFill>
              </a:rPr>
              <a:t>Framework with Selenium</a:t>
            </a:r>
            <a:endParaRPr lang="en-US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DIAGRAM_VIRTUALLY_FRAME" val="{&quot;height&quot;:235.6269291338583,&quot;left&quot;:371.48425196850394,&quot;top&quot;:292.5911023622047,&quot;width&quot;:405.56574803149607}"/>
</p:tagLst>
</file>

<file path=ppt/tags/tag6.xml><?xml version="1.0" encoding="utf-8"?>
<p:tagLst xmlns:p="http://schemas.openxmlformats.org/presentationml/2006/main">
  <p:tag name="KSO_WM_DIAGRAM_VIRTUALLY_FRAME" val="{&quot;height&quot;:235.6269291338583,&quot;left&quot;:371.48425196850394,&quot;top&quot;:292.5911023622047,&quot;width&quot;:405.56574803149607}"/>
</p:tagLst>
</file>

<file path=ppt/tags/tag7.xml><?xml version="1.0" encoding="utf-8"?>
<p:tagLst xmlns:p="http://schemas.openxmlformats.org/presentationml/2006/main">
  <p:tag name="KSO_WM_DIAGRAM_VIRTUALLY_FRAME" val="{&quot;height&quot;:235.6269291338583,&quot;left&quot;:371.48425196850394,&quot;top&quot;:292.5911023622047,&quot;width&quot;:405.56574803149607}"/>
</p:tagLst>
</file>

<file path=ppt/tags/tag8.xml><?xml version="1.0" encoding="utf-8"?>
<p:tagLst xmlns:p="http://schemas.openxmlformats.org/presentationml/2006/main">
  <p:tag name="KSO_WM_DIAGRAM_VIRTUALLY_FRAME" val="{&quot;height&quot;:235.6269291338583,&quot;left&quot;:371.48425196850394,&quot;top&quot;:292.5911023622047,&quot;width&quot;:405.56574803149607}"/>
</p:tagLst>
</file>

<file path=ppt/tags/tag9.xml><?xml version="1.0" encoding="utf-8"?>
<p:tagLst xmlns:p="http://schemas.openxmlformats.org/presentationml/2006/main">
  <p:tag name="KSO_WM_DIAGRAM_VIRTUALLY_FRAME" val="{&quot;height&quot;:235.6269291338583,&quot;left&quot;:371.48425196850394,&quot;top&quot;:292.5911023622047,&quot;width&quot;:405.56574803149607}"/>
</p:tagLst>
</file>

<file path=ppt/tags/tag10.xml><?xml version="1.0" encoding="utf-8"?>
<p:tagLst xmlns:p="http://schemas.openxmlformats.org/presentationml/2006/main">
  <p:tag name="KSO_WM_DIAGRAM_VIRTUALLY_FRAME" val="{&quot;height&quot;:235.6269291338583,&quot;left&quot;:371.48425196850394,&quot;top&quot;:292.5911023622047,&quot;width&quot;:405.56574803149607}"/>
</p:tagLst>
</file>

<file path=ppt/tags/tag11.xml><?xml version="1.0" encoding="utf-8"?>
<p:tagLst xmlns:p="http://schemas.openxmlformats.org/presentationml/2006/main">
  <p:tag name="KSO_WM_DIAGRAM_VIRTUALLY_FRAME" val="{&quot;height&quot;:235.6269291338583,&quot;left&quot;:371.48425196850394,&quot;top&quot;:292.5911023622047,&quot;width&quot;:405.56574803149607}"/>
</p:tagLst>
</file>

<file path=ppt/tags/tag12.xml><?xml version="1.0" encoding="utf-8"?>
<p:tagLst xmlns:p="http://schemas.openxmlformats.org/presentationml/2006/main">
  <p:tag name="KSO_WM_DIAGRAM_VIRTUALLY_FRAME" val="{&quot;height&quot;:235.6269291338583,&quot;left&quot;:371.48425196850394,&quot;top&quot;:292.5911023622047,&quot;width&quot;:405.56574803149607}"/>
</p:tagLst>
</file>

<file path=ppt/tags/tag13.xml><?xml version="1.0" encoding="utf-8"?>
<p:tagLst xmlns:p="http://schemas.openxmlformats.org/presentationml/2006/main">
  <p:tag name="KSO_WM_DIAGRAM_VIRTUALLY_FRAME" val="{&quot;height&quot;:235.6269291338583,&quot;left&quot;:371.48425196850394,&quot;top&quot;:292.5911023622047,&quot;width&quot;:405.56574803149607}"/>
</p:tagLst>
</file>

<file path=ppt/tags/tag14.xml><?xml version="1.0" encoding="utf-8"?>
<p:tagLst xmlns:p="http://schemas.openxmlformats.org/presentationml/2006/main">
  <p:tag name="KSO_WM_DIAGRAM_VIRTUALLY_FRAME" val="{&quot;height&quot;:235.6269291338583,&quot;left&quot;:371.48425196850394,&quot;top&quot;:292.5911023622047,&quot;width&quot;:405.56574803149607}"/>
</p:tagLst>
</file>

<file path=ppt/tags/tag15.xml><?xml version="1.0" encoding="utf-8"?>
<p:tagLst xmlns:p="http://schemas.openxmlformats.org/presentationml/2006/main">
  <p:tag name="KSO_WM_DIAGRAM_VIRTUALLY_FRAME" val="{&quot;height&quot;:235.6269291338583,&quot;left&quot;:371.48425196850394,&quot;top&quot;:292.5911023622047,&quot;width&quot;:405.56574803149607}"/>
</p:tagLst>
</file>

<file path=ppt/tags/tag16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2621</Words>
  <Application>WPS Presentation</Application>
  <PresentationFormat>Widescreen</PresentationFormat>
  <Paragraphs>253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1" baseType="lpstr">
      <vt:lpstr>Arial</vt:lpstr>
      <vt:lpstr>SimSun</vt:lpstr>
      <vt:lpstr>Wingdings</vt:lpstr>
      <vt:lpstr>Wingdings 3</vt:lpstr>
      <vt:lpstr>Arial</vt:lpstr>
      <vt:lpstr>Trebuchet MS</vt:lpstr>
      <vt:lpstr>Microsoft YaHei</vt:lpstr>
      <vt:lpstr>Arial Unicode MS</vt:lpstr>
      <vt:lpstr>Calibri</vt:lpstr>
      <vt:lpstr>华文新魏</vt:lpstr>
      <vt:lpstr>Segoe Print</vt:lpstr>
      <vt:lpstr>Facet</vt:lpstr>
      <vt:lpstr>Test Automation With Selenium Introduction</vt:lpstr>
      <vt:lpstr>What is Selenium</vt:lpstr>
      <vt:lpstr>Selenium Suite</vt:lpstr>
      <vt:lpstr>Selenium Suite</vt:lpstr>
      <vt:lpstr>Selenium Suite</vt:lpstr>
      <vt:lpstr>Selenium Suite</vt:lpstr>
      <vt:lpstr>01. Webdriver (Selenium)</vt:lpstr>
      <vt:lpstr>PowerPoint 演示文稿</vt:lpstr>
      <vt:lpstr>PowerPoint 演示文稿</vt:lpstr>
      <vt:lpstr>java</vt:lpstr>
      <vt:lpstr>Minimum Java version Support to Selenium</vt:lpstr>
      <vt:lpstr>InteliJ IDEA</vt:lpstr>
      <vt:lpstr>Maven</vt:lpstr>
      <vt:lpstr>Let’s Start </vt:lpstr>
      <vt:lpstr>Automation Steps</vt:lpstr>
      <vt:lpstr>What we need to automate?</vt:lpstr>
      <vt:lpstr>PowerPoint 演示文稿</vt:lpstr>
      <vt:lpstr>PowerPoint 演示文稿</vt:lpstr>
      <vt:lpstr>PowerPoint 演示文稿</vt:lpstr>
      <vt:lpstr>Locating Elements</vt:lpstr>
      <vt:lpstr>PowerPoint 演示文稿</vt:lpstr>
      <vt:lpstr>   Can use Id and Name Always ?</vt:lpstr>
      <vt:lpstr>PowerPoint 演示文稿</vt:lpstr>
      <vt:lpstr>PowerPoint 演示文稿</vt:lpstr>
      <vt:lpstr>PowerPoint 演示文稿</vt:lpstr>
      <vt:lpstr>Automation Practice Task 01</vt:lpstr>
      <vt:lpstr>Automation Practice Task 02</vt:lpstr>
      <vt:lpstr>Identified Limitation</vt:lpstr>
      <vt:lpstr>TestNG  Framework with Selenium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WebApplication Automation With Selenium</dc:title>
  <dc:creator>Windows User</dc:creator>
  <cp:lastModifiedBy>Sachintha Sri lakmal</cp:lastModifiedBy>
  <cp:revision>447</cp:revision>
  <dcterms:created xsi:type="dcterms:W3CDTF">2018-07-30T04:26:00Z</dcterms:created>
  <dcterms:modified xsi:type="dcterms:W3CDTF">2026-01-11T12:52:34Z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fs.IsStoryboard">
    <vt:bool>true</vt:bool>
  </property>
  <property fmtid="{D5CDD505-2E9C-101B-9397-08002B2CF9AE}" pid="3" name="ICV">
    <vt:lpwstr>F1BA9192C87A4EC6ADA958F9E99BC0F4</vt:lpwstr>
  </property>
  <property fmtid="{D5CDD505-2E9C-101B-9397-08002B2CF9AE}" pid="4" name="KSOProductBuildVer">
    <vt:lpwstr>1033-12.2.0.23196</vt:lpwstr>
  </property>
</Properties>
</file>